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84" r:id="rId6"/>
    <p:sldId id="270" r:id="rId7"/>
    <p:sldId id="259" r:id="rId8"/>
    <p:sldId id="262" r:id="rId9"/>
    <p:sldId id="263" r:id="rId10"/>
    <p:sldId id="265" r:id="rId11"/>
    <p:sldId id="264" r:id="rId12"/>
    <p:sldId id="260" r:id="rId13"/>
    <p:sldId id="261" r:id="rId14"/>
    <p:sldId id="266" r:id="rId15"/>
    <p:sldId id="273" r:id="rId16"/>
    <p:sldId id="274" r:id="rId17"/>
    <p:sldId id="267" r:id="rId18"/>
    <p:sldId id="271" r:id="rId19"/>
    <p:sldId id="275" r:id="rId20"/>
    <p:sldId id="269" r:id="rId21"/>
    <p:sldId id="258" r:id="rId22"/>
    <p:sldId id="272" r:id="rId23"/>
    <p:sldId id="257" r:id="rId24"/>
    <p:sldId id="277" r:id="rId25"/>
    <p:sldId id="285" r:id="rId26"/>
    <p:sldId id="286" r:id="rId27"/>
    <p:sldId id="281" r:id="rId28"/>
    <p:sldId id="287" r:id="rId29"/>
    <p:sldId id="278" r:id="rId30"/>
    <p:sldId id="279" r:id="rId31"/>
    <p:sldId id="280" r:id="rId32"/>
    <p:sldId id="282" r:id="rId33"/>
    <p:sldId id="276" r:id="rId34"/>
    <p:sldId id="283" r:id="rId35"/>
    <p:sldId id="288" r:id="rId36"/>
    <p:sldId id="289" r:id="rId37"/>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7" d="100"/>
          <a:sy n="77" d="100"/>
        </p:scale>
        <p:origin x="64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image" Target="../media/image21.emf"/></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442085C9-7ED2-4D4F-851A-728A7C45B98F}" type="datetimeFigureOut">
              <a:rPr lang="en-US" smtClean="0"/>
              <a:t>9/3/2020</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31CFD409-AA79-4C16-AB4F-60B683DD030D}"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97284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42085C9-7ED2-4D4F-851A-728A7C45B98F}" type="datetimeFigureOut">
              <a:rPr lang="en-US" smtClean="0"/>
              <a:t>9/3/2020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CFD409-AA79-4C16-AB4F-60B683DD030D}" type="slidenum">
              <a:rPr lang="en-US" smtClean="0"/>
              <a:t>‹#›</a:t>
            </a:fld>
            <a:endParaRPr lang="en-US"/>
          </a:p>
        </p:txBody>
      </p:sp>
    </p:spTree>
    <p:extLst>
      <p:ext uri="{BB962C8B-B14F-4D97-AF65-F5344CB8AC3E}">
        <p14:creationId xmlns:p14="http://schemas.microsoft.com/office/powerpoint/2010/main" val="32578490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42085C9-7ED2-4D4F-851A-728A7C45B98F}" type="datetimeFigureOut">
              <a:rPr lang="en-US" smtClean="0"/>
              <a:t>9/3/2020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CFD409-AA79-4C16-AB4F-60B683DD030D}"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041382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42085C9-7ED2-4D4F-851A-728A7C45B98F}" type="datetimeFigureOut">
              <a:rPr lang="en-US" smtClean="0"/>
              <a:t>9/3/2020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CFD409-AA79-4C16-AB4F-60B683DD030D}"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745148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42085C9-7ED2-4D4F-851A-728A7C45B98F}" type="datetimeFigureOut">
              <a:rPr lang="en-US" smtClean="0"/>
              <a:t>9/3/2020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CFD409-AA79-4C16-AB4F-60B683DD030D}" type="slidenum">
              <a:rPr lang="en-US" smtClean="0"/>
              <a:t>‹#›</a:t>
            </a:fld>
            <a:endParaRPr lang="en-US"/>
          </a:p>
        </p:txBody>
      </p:sp>
    </p:spTree>
    <p:extLst>
      <p:ext uri="{BB962C8B-B14F-4D97-AF65-F5344CB8AC3E}">
        <p14:creationId xmlns:p14="http://schemas.microsoft.com/office/powerpoint/2010/main" val="35301611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42085C9-7ED2-4D4F-851A-728A7C45B98F}" type="datetimeFigureOut">
              <a:rPr lang="en-US" smtClean="0"/>
              <a:t>9/3/2020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CFD409-AA79-4C16-AB4F-60B683DD030D}"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364168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42085C9-7ED2-4D4F-851A-728A7C45B98F}" type="datetimeFigureOut">
              <a:rPr lang="en-US" smtClean="0"/>
              <a:t>9/3/2020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CFD409-AA79-4C16-AB4F-60B683DD030D}"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611234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42085C9-7ED2-4D4F-851A-728A7C45B98F}" type="datetimeFigureOut">
              <a:rPr lang="en-US" smtClean="0"/>
              <a:t>9/3/2020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CFD409-AA79-4C16-AB4F-60B683DD030D}"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879374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42085C9-7ED2-4D4F-851A-728A7C45B98F}" type="datetimeFigureOut">
              <a:rPr lang="en-US" smtClean="0"/>
              <a:t>9/3/2020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CFD409-AA79-4C16-AB4F-60B683DD030D}"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74329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42085C9-7ED2-4D4F-851A-728A7C45B98F}" type="datetimeFigureOut">
              <a:rPr lang="en-US" smtClean="0"/>
              <a:t>9/3/2020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CFD409-AA79-4C16-AB4F-60B683DD030D}" type="slidenum">
              <a:rPr lang="en-US" smtClean="0"/>
              <a:t>‹#›</a:t>
            </a:fld>
            <a:endParaRPr lang="en-US"/>
          </a:p>
        </p:txBody>
      </p:sp>
    </p:spTree>
    <p:extLst>
      <p:ext uri="{BB962C8B-B14F-4D97-AF65-F5344CB8AC3E}">
        <p14:creationId xmlns:p14="http://schemas.microsoft.com/office/powerpoint/2010/main" val="980505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42085C9-7ED2-4D4F-851A-728A7C45B98F}" type="datetimeFigureOut">
              <a:rPr lang="en-US" smtClean="0"/>
              <a:t>9/3/2020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CFD409-AA79-4C16-AB4F-60B683DD030D}"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70880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42085C9-7ED2-4D4F-851A-728A7C45B98F}" type="datetimeFigureOut">
              <a:rPr lang="en-US" smtClean="0"/>
              <a:t>9/3/2020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CFD409-AA79-4C16-AB4F-60B683DD030D}" type="slidenum">
              <a:rPr lang="en-US" smtClean="0"/>
              <a:t>‹#›</a:t>
            </a:fld>
            <a:endParaRPr lang="en-US"/>
          </a:p>
        </p:txBody>
      </p:sp>
    </p:spTree>
    <p:extLst>
      <p:ext uri="{BB962C8B-B14F-4D97-AF65-F5344CB8AC3E}">
        <p14:creationId xmlns:p14="http://schemas.microsoft.com/office/powerpoint/2010/main" val="3070433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42085C9-7ED2-4D4F-851A-728A7C45B98F}" type="datetimeFigureOut">
              <a:rPr lang="en-US" smtClean="0"/>
              <a:t>9/3/2020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CFD409-AA79-4C16-AB4F-60B683DD030D}"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12132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42085C9-7ED2-4D4F-851A-728A7C45B98F}" type="datetimeFigureOut">
              <a:rPr lang="en-US" smtClean="0"/>
              <a:t>9/3/2020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CFD409-AA79-4C16-AB4F-60B683DD030D}"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27881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2085C9-7ED2-4D4F-851A-728A7C45B98F}" type="datetimeFigureOut">
              <a:rPr lang="en-US" smtClean="0"/>
              <a:t>9/3/2020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CFD409-AA79-4C16-AB4F-60B683DD030D}" type="slidenum">
              <a:rPr lang="en-US" smtClean="0"/>
              <a:t>‹#›</a:t>
            </a:fld>
            <a:endParaRPr lang="en-US"/>
          </a:p>
        </p:txBody>
      </p:sp>
    </p:spTree>
    <p:extLst>
      <p:ext uri="{BB962C8B-B14F-4D97-AF65-F5344CB8AC3E}">
        <p14:creationId xmlns:p14="http://schemas.microsoft.com/office/powerpoint/2010/main" val="3460195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42085C9-7ED2-4D4F-851A-728A7C45B98F}" type="datetimeFigureOut">
              <a:rPr lang="en-US" smtClean="0"/>
              <a:t>9/3/2020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CFD409-AA79-4C16-AB4F-60B683DD030D}"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85898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42085C9-7ED2-4D4F-851A-728A7C45B98F}" type="datetimeFigureOut">
              <a:rPr lang="en-US" smtClean="0"/>
              <a:t>9/3/2020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CFD409-AA79-4C16-AB4F-60B683DD030D}" type="slidenum">
              <a:rPr lang="en-US" smtClean="0"/>
              <a:t>‹#›</a:t>
            </a:fld>
            <a:endParaRPr lang="en-US"/>
          </a:p>
        </p:txBody>
      </p:sp>
    </p:spTree>
    <p:extLst>
      <p:ext uri="{BB962C8B-B14F-4D97-AF65-F5344CB8AC3E}">
        <p14:creationId xmlns:p14="http://schemas.microsoft.com/office/powerpoint/2010/main" val="1195736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42085C9-7ED2-4D4F-851A-728A7C45B98F}" type="datetimeFigureOut">
              <a:rPr lang="en-US" smtClean="0"/>
              <a:t>9/3/2020</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1CFD409-AA79-4C16-AB4F-60B683DD030D}" type="slidenum">
              <a:rPr lang="en-US" smtClean="0"/>
              <a:t>‹#›</a:t>
            </a:fld>
            <a:endParaRPr lang="en-US"/>
          </a:p>
        </p:txBody>
      </p:sp>
    </p:spTree>
    <p:extLst>
      <p:ext uri="{BB962C8B-B14F-4D97-AF65-F5344CB8AC3E}">
        <p14:creationId xmlns:p14="http://schemas.microsoft.com/office/powerpoint/2010/main" val="25476783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hyperlink" Target="https://www.ms890.org/uploads/5/9/5/4/59542091/walk_home_incorrect_day_permission_slip.pdf"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9.emf"/></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hyperlink" Target="https://docs.google.com/forms/d/e/1FAIpQLSfBDLtjmVi70C66T55nrlwXQMLcCw-oCk3K3ngCbi-8eW-myA/viewform?vc=0&amp;c=0&amp;w=1&amp;flr=0"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hyperlink" Target="https://idm.nycenet.edu/students/start.form"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ms890.org/remote-learning.html" TargetMode="External"/><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hyperlink" Target="https://coronavirus.schools.nyc/RemoteLearningDevices" TargetMode="External"/><Relationship Id="rId2" Type="http://schemas.openxmlformats.org/officeDocument/2006/relationships/hyperlink" Target="https://nam01.safelinks.protection.outlook.com/?url=https://coronavirus.schools.nyc/RemoteLearningDevices&amp;data=02%7c01%7cYDejesus8%40schools.nyc.gov%7c523a701abe3b4309922108d84555826a%7c18492cb7ef45456185710c42e5f7ac07%7c0%7c0%7c637335580850872650&amp;sdata=LjUpzOg3M49dbe4lUqmHamhF8QqsL7JeRNxOJI/uAqA%3D&amp;reserved=0" TargetMode="External"/><Relationship Id="rId1" Type="http://schemas.openxmlformats.org/officeDocument/2006/relationships/slideLayout" Target="../slideLayouts/slideLayout2.xml"/><Relationship Id="rId4" Type="http://schemas.openxmlformats.org/officeDocument/2006/relationships/hyperlink" Target="https://www.schools.nyc.gov/learning/learn-at-home/technical-tools-and-support/getting-started-with-your-ipad"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nam01.safelinks.protection.outlook.com/?url=https://infohub.nyced.org/working-with-the-doe/early-childhood/early-childhood-summer-fall-2020-readiness&amp;data=02%7c01%7cYDejesus8%40schools.nyc.gov%7cee2d305b5d5348afee7608d84561d292%7c18492cb7ef45456185710c42e5f7ac07%7c0%7c0%7c637335633743016285&amp;sdata=V2yr982FgGNj1j4TvxFU7QKIl3RmXXVXJz32LUuFv80%3D&amp;reserved=0" TargetMode="External"/><Relationship Id="rId2" Type="http://schemas.openxmlformats.org/officeDocument/2006/relationships/hyperlink" Target="https://www.schools.nyc.gov/enrollment/enrollment-help/learning-bridges"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www.myschoolapps.com/Home/PickDistrict"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22.emf"/><Relationship Id="rId5" Type="http://schemas.openxmlformats.org/officeDocument/2006/relationships/oleObject" Target="../embeddings/oleObject3.bin"/><Relationship Id="rId4" Type="http://schemas.openxmlformats.org/officeDocument/2006/relationships/image" Target="../media/image21.emf"/></Relationships>
</file>

<file path=ppt/slides/_rels/slide31.xml.rels><?xml version="1.0" encoding="UTF-8" standalone="yes"?>
<Relationships xmlns="http://schemas.openxmlformats.org/package/2006/relationships"><Relationship Id="rId2" Type="http://schemas.openxmlformats.org/officeDocument/2006/relationships/hyperlink" Target="http://schools.nyc.gov/returntoschool2020"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www.ms890.org/student-and-family-handbook.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mailto:gvotine@schools.nyc.gov" TargetMode="External"/><Relationship Id="rId2" Type="http://schemas.openxmlformats.org/officeDocument/2006/relationships/hyperlink" Target="mailto:nfrangella@schools.nyc.gov" TargetMode="External"/><Relationship Id="rId1" Type="http://schemas.openxmlformats.org/officeDocument/2006/relationships/slideLayout" Target="../slideLayouts/slideLayout2.xml"/><Relationship Id="rId4" Type="http://schemas.openxmlformats.org/officeDocument/2006/relationships/hyperlink" Target="mailto:mlopezurena@schools.nyc.go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00958" y="2852033"/>
            <a:ext cx="6815669" cy="1515533"/>
          </a:xfrm>
        </p:spPr>
        <p:txBody>
          <a:bodyPr/>
          <a:lstStyle/>
          <a:p>
            <a:r>
              <a:rPr lang="en-US" dirty="0" smtClean="0"/>
              <a:t>MS 890 Student and Parent Information Session	</a:t>
            </a:r>
            <a:endParaRPr lang="en-US" dirty="0"/>
          </a:p>
        </p:txBody>
      </p:sp>
      <p:sp>
        <p:nvSpPr>
          <p:cNvPr id="3" name="Subtitle 2"/>
          <p:cNvSpPr>
            <a:spLocks noGrp="1"/>
          </p:cNvSpPr>
          <p:nvPr>
            <p:ph type="subTitle" idx="1"/>
          </p:nvPr>
        </p:nvSpPr>
        <p:spPr>
          <a:xfrm>
            <a:off x="2600958" y="4613560"/>
            <a:ext cx="6815669" cy="1320802"/>
          </a:xfrm>
        </p:spPr>
        <p:txBody>
          <a:bodyPr>
            <a:normAutofit/>
          </a:bodyPr>
          <a:lstStyle/>
          <a:p>
            <a:r>
              <a:rPr lang="en-US" dirty="0" smtClean="0"/>
              <a:t>September 3</a:t>
            </a:r>
            <a:r>
              <a:rPr lang="en-US" baseline="30000" dirty="0" smtClean="0"/>
              <a:t>rd</a:t>
            </a:r>
            <a:r>
              <a:rPr lang="en-US" dirty="0" smtClean="0"/>
              <a:t> &amp; 4</a:t>
            </a:r>
            <a:r>
              <a:rPr lang="en-US" baseline="30000" dirty="0" smtClean="0"/>
              <a:t>th</a:t>
            </a:r>
            <a:r>
              <a:rPr lang="en-US" dirty="0" smtClean="0"/>
              <a:t> </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84123" y="92597"/>
            <a:ext cx="4270664" cy="1202941"/>
          </a:xfrm>
          <a:prstGeom prst="rect">
            <a:avLst/>
          </a:prstGeom>
        </p:spPr>
      </p:pic>
    </p:spTree>
    <p:extLst>
      <p:ext uri="{BB962C8B-B14F-4D97-AF65-F5344CB8AC3E}">
        <p14:creationId xmlns:p14="http://schemas.microsoft.com/office/powerpoint/2010/main" val="1158126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COVID 19 TESTING</a:t>
            </a:r>
            <a:endParaRPr lang="en-US" dirty="0"/>
          </a:p>
        </p:txBody>
      </p:sp>
      <p:sp>
        <p:nvSpPr>
          <p:cNvPr id="3" name="Text Placeholder 2"/>
          <p:cNvSpPr>
            <a:spLocks noGrp="1"/>
          </p:cNvSpPr>
          <p:nvPr>
            <p:ph type="body" idx="1"/>
          </p:nvPr>
        </p:nvSpPr>
        <p:spPr/>
        <p:txBody>
          <a:bodyPr/>
          <a:lstStyle/>
          <a:p>
            <a:r>
              <a:rPr lang="en-US" sz="2400" dirty="0" smtClean="0"/>
              <a:t>RANDOM MONTHLY TESTING </a:t>
            </a:r>
            <a:endParaRPr lang="en-US" sz="2400" dirty="0"/>
          </a:p>
        </p:txBody>
      </p:sp>
      <p:sp>
        <p:nvSpPr>
          <p:cNvPr id="4" name="Content Placeholder 3"/>
          <p:cNvSpPr>
            <a:spLocks noGrp="1"/>
          </p:cNvSpPr>
          <p:nvPr>
            <p:ph sz="half" idx="2"/>
          </p:nvPr>
        </p:nvSpPr>
        <p:spPr/>
        <p:txBody>
          <a:bodyPr/>
          <a:lstStyle/>
          <a:p>
            <a:r>
              <a:rPr lang="en-US" dirty="0" smtClean="0"/>
              <a:t>10 – 20% of staff and students each month. </a:t>
            </a:r>
          </a:p>
          <a:p>
            <a:r>
              <a:rPr lang="en-US" dirty="0" smtClean="0"/>
              <a:t>Parent consent required. If denied, students will be moved to fully remote learning</a:t>
            </a:r>
          </a:p>
          <a:p>
            <a:r>
              <a:rPr lang="en-US" dirty="0" smtClean="0"/>
              <a:t>Students will be chosen randomly.</a:t>
            </a:r>
            <a:endParaRPr lang="en-US" dirty="0"/>
          </a:p>
        </p:txBody>
      </p:sp>
      <p:sp>
        <p:nvSpPr>
          <p:cNvPr id="5" name="Text Placeholder 4"/>
          <p:cNvSpPr>
            <a:spLocks noGrp="1"/>
          </p:cNvSpPr>
          <p:nvPr>
            <p:ph type="body" sz="quarter" idx="3"/>
          </p:nvPr>
        </p:nvSpPr>
        <p:spPr/>
        <p:txBody>
          <a:bodyPr/>
          <a:lstStyle/>
          <a:p>
            <a:r>
              <a:rPr lang="en-US" dirty="0" smtClean="0"/>
              <a:t>Staff Testing	</a:t>
            </a:r>
            <a:endParaRPr lang="en-US" dirty="0"/>
          </a:p>
        </p:txBody>
      </p:sp>
      <p:sp>
        <p:nvSpPr>
          <p:cNvPr id="6" name="Content Placeholder 5"/>
          <p:cNvSpPr>
            <a:spLocks noGrp="1"/>
          </p:cNvSpPr>
          <p:nvPr>
            <p:ph sz="quarter" idx="4"/>
          </p:nvPr>
        </p:nvSpPr>
        <p:spPr/>
        <p:txBody>
          <a:bodyPr/>
          <a:lstStyle/>
          <a:p>
            <a:r>
              <a:rPr lang="en-US" dirty="0" smtClean="0"/>
              <a:t>Staff getting COVID testing prior to start of student in person arrival on 21</a:t>
            </a:r>
            <a:r>
              <a:rPr lang="en-US" baseline="30000" dirty="0" smtClean="0"/>
              <a:t>st</a:t>
            </a:r>
            <a:r>
              <a:rPr lang="en-US" dirty="0" smtClean="0"/>
              <a:t>. </a:t>
            </a:r>
            <a:endParaRPr lang="en-US" dirty="0"/>
          </a:p>
        </p:txBody>
      </p:sp>
    </p:spTree>
    <p:extLst>
      <p:ext uri="{BB962C8B-B14F-4D97-AF65-F5344CB8AC3E}">
        <p14:creationId xmlns:p14="http://schemas.microsoft.com/office/powerpoint/2010/main" val="12037054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COHORT CALENDAR</a:t>
            </a:r>
            <a:br>
              <a:rPr lang="en-US" dirty="0" smtClean="0"/>
            </a:br>
            <a:r>
              <a:rPr lang="en-US" dirty="0" smtClean="0"/>
              <a:t/>
            </a:r>
            <a:br>
              <a:rPr lang="en-US" dirty="0" smtClean="0"/>
            </a:br>
            <a:r>
              <a:rPr lang="en-US" sz="1800" b="1" dirty="0" smtClean="0">
                <a:solidFill>
                  <a:srgbClr val="FF0000"/>
                </a:solidFill>
              </a:rPr>
              <a:t>IN PERSON BLENDED LEARNING</a:t>
            </a:r>
            <a:endParaRPr lang="en-US" sz="1800" b="1" dirty="0">
              <a:solidFill>
                <a:srgbClr val="FF0000"/>
              </a:solidFill>
            </a:endParaRPr>
          </a:p>
        </p:txBody>
      </p:sp>
      <p:pic>
        <p:nvPicPr>
          <p:cNvPr id="5" name="Content Placeholder 4"/>
          <p:cNvPicPr>
            <a:picLocks noGrp="1" noChangeAspect="1"/>
          </p:cNvPicPr>
          <p:nvPr>
            <p:ph idx="1"/>
          </p:nvPr>
        </p:nvPicPr>
        <p:blipFill>
          <a:blip r:embed="rId2"/>
          <a:stretch>
            <a:fillRect/>
          </a:stretch>
        </p:blipFill>
        <p:spPr>
          <a:xfrm>
            <a:off x="4782130" y="1388534"/>
            <a:ext cx="6664496" cy="4280746"/>
          </a:xfrm>
          <a:prstGeom prst="rect">
            <a:avLst/>
          </a:prstGeom>
        </p:spPr>
      </p:pic>
      <p:sp>
        <p:nvSpPr>
          <p:cNvPr id="4" name="Text Placeholder 3"/>
          <p:cNvSpPr>
            <a:spLocks noGrp="1"/>
          </p:cNvSpPr>
          <p:nvPr>
            <p:ph type="body" sz="half" idx="2"/>
          </p:nvPr>
        </p:nvSpPr>
        <p:spPr/>
        <p:txBody>
          <a:bodyPr/>
          <a:lstStyle/>
          <a:p>
            <a:pPr marL="285750" indent="-285750" algn="l">
              <a:buFont typeface="Arial" panose="020B0604020202020204" pitchFamily="34" charset="0"/>
              <a:buChar char="•"/>
            </a:pPr>
            <a:r>
              <a:rPr lang="en-US" b="1" dirty="0" smtClean="0"/>
              <a:t>Cohort A (Gold team) comes in person Tuesdays, Thursdays and every other Monday</a:t>
            </a:r>
          </a:p>
          <a:p>
            <a:pPr marL="285750" indent="-285750" algn="l">
              <a:buFont typeface="Arial" panose="020B0604020202020204" pitchFamily="34" charset="0"/>
              <a:buChar char="•"/>
            </a:pPr>
            <a:endParaRPr lang="en-US" b="1" dirty="0"/>
          </a:p>
          <a:p>
            <a:pPr marL="285750" indent="-285750" algn="l">
              <a:buFont typeface="Arial" panose="020B0604020202020204" pitchFamily="34" charset="0"/>
              <a:buChar char="•"/>
            </a:pPr>
            <a:r>
              <a:rPr lang="en-US" b="1" dirty="0" smtClean="0"/>
              <a:t>Cohort B (Blue Team) comes in person Wednesdays, Fridays and every other Monday</a:t>
            </a:r>
            <a:endParaRPr lang="en-US" b="1" dirty="0"/>
          </a:p>
        </p:txBody>
      </p:sp>
    </p:spTree>
    <p:extLst>
      <p:ext uri="{BB962C8B-B14F-4D97-AF65-F5344CB8AC3E}">
        <p14:creationId xmlns:p14="http://schemas.microsoft.com/office/powerpoint/2010/main" val="8949052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if students come on the wrong day?</a:t>
            </a:r>
            <a:endParaRPr lang="en-US" dirty="0"/>
          </a:p>
        </p:txBody>
      </p:sp>
      <p:sp>
        <p:nvSpPr>
          <p:cNvPr id="3" name="Content Placeholder 2"/>
          <p:cNvSpPr>
            <a:spLocks noGrp="1"/>
          </p:cNvSpPr>
          <p:nvPr>
            <p:ph idx="1"/>
          </p:nvPr>
        </p:nvSpPr>
        <p:spPr/>
        <p:txBody>
          <a:bodyPr>
            <a:normAutofit lnSpcReduction="10000"/>
          </a:bodyPr>
          <a:lstStyle/>
          <a:p>
            <a:r>
              <a:rPr lang="en-US" dirty="0" smtClean="0"/>
              <a:t>Students will be given class tags on the first day they arrive that they should wear around their neck. It has their name, class, and cohort color on it (blue or gold). </a:t>
            </a:r>
          </a:p>
          <a:p>
            <a:r>
              <a:rPr lang="en-US" dirty="0" smtClean="0"/>
              <a:t>If a student comes on the wrong day, a parent will be asked to come pick up the student. If you want to give your child written permission to travel home on their own, please sign </a:t>
            </a:r>
            <a:r>
              <a:rPr lang="en-US" dirty="0"/>
              <a:t>the </a:t>
            </a:r>
            <a:r>
              <a:rPr lang="en-US" dirty="0" smtClean="0"/>
              <a:t>form</a:t>
            </a:r>
          </a:p>
          <a:p>
            <a:pPr marL="0" indent="0">
              <a:buNone/>
            </a:pPr>
            <a:r>
              <a:rPr lang="en-US" dirty="0">
                <a:hlinkClick r:id="rId2"/>
              </a:rPr>
              <a:t>https://</a:t>
            </a:r>
            <a:r>
              <a:rPr lang="en-US" dirty="0" smtClean="0">
                <a:hlinkClick r:id="rId2"/>
              </a:rPr>
              <a:t>www.ms890.org/uploads/5/9/5/4/59542091/walk_home_incorrect_day_permission_slip.pdf</a:t>
            </a:r>
            <a:endParaRPr lang="en-US" dirty="0" smtClean="0"/>
          </a:p>
          <a:p>
            <a:pPr marL="0" indent="0">
              <a:buNone/>
            </a:pPr>
            <a:endParaRPr lang="en-US" dirty="0"/>
          </a:p>
        </p:txBody>
      </p:sp>
    </p:spTree>
    <p:extLst>
      <p:ext uri="{BB962C8B-B14F-4D97-AF65-F5344CB8AC3E}">
        <p14:creationId xmlns:p14="http://schemas.microsoft.com/office/powerpoint/2010/main" val="37765057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4038878799"/>
              </p:ext>
            </p:extLst>
          </p:nvPr>
        </p:nvGraphicFramePr>
        <p:xfrm>
          <a:off x="3229561" y="0"/>
          <a:ext cx="5313189" cy="6876723"/>
        </p:xfrm>
        <a:graphic>
          <a:graphicData uri="http://schemas.openxmlformats.org/presentationml/2006/ole">
            <mc:AlternateContent xmlns:mc="http://schemas.openxmlformats.org/markup-compatibility/2006">
              <mc:Choice xmlns:v="urn:schemas-microsoft-com:vml" Requires="v">
                <p:oleObj spid="_x0000_s3078" name="Acrobat Document" r:id="rId3" imgW="5829257" imgH="7543568" progId="AcroExch.Document.DC">
                  <p:embed/>
                </p:oleObj>
              </mc:Choice>
              <mc:Fallback>
                <p:oleObj name="Acrobat Document" r:id="rId3" imgW="5829257" imgH="7543568" progId="AcroExch.Document.DC">
                  <p:embed/>
                  <p:pic>
                    <p:nvPicPr>
                      <p:cNvPr id="0" name=""/>
                      <p:cNvPicPr/>
                      <p:nvPr/>
                    </p:nvPicPr>
                    <p:blipFill>
                      <a:blip r:embed="rId4"/>
                      <a:stretch>
                        <a:fillRect/>
                      </a:stretch>
                    </p:blipFill>
                    <p:spPr>
                      <a:xfrm>
                        <a:off x="3229561" y="0"/>
                        <a:ext cx="5313189" cy="6876723"/>
                      </a:xfrm>
                      <a:prstGeom prst="rect">
                        <a:avLst/>
                      </a:prstGeom>
                    </p:spPr>
                  </p:pic>
                </p:oleObj>
              </mc:Fallback>
            </mc:AlternateContent>
          </a:graphicData>
        </a:graphic>
      </p:graphicFrame>
    </p:spTree>
    <p:extLst>
      <p:ext uri="{BB962C8B-B14F-4D97-AF65-F5344CB8AC3E}">
        <p14:creationId xmlns:p14="http://schemas.microsoft.com/office/powerpoint/2010/main" val="18107298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179790" y="828022"/>
            <a:ext cx="7815980" cy="5331430"/>
          </a:xfrm>
          <a:prstGeom prst="rect">
            <a:avLst/>
          </a:prstGeom>
        </p:spPr>
      </p:pic>
    </p:spTree>
    <p:extLst>
      <p:ext uri="{BB962C8B-B14F-4D97-AF65-F5344CB8AC3E}">
        <p14:creationId xmlns:p14="http://schemas.microsoft.com/office/powerpoint/2010/main" val="40957205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Classroom Assignments</a:t>
            </a:r>
            <a:endParaRPr lang="en-US" dirty="0"/>
          </a:p>
        </p:txBody>
      </p:sp>
      <p:pic>
        <p:nvPicPr>
          <p:cNvPr id="3" name="Picture 2"/>
          <p:cNvPicPr>
            <a:picLocks noChangeAspect="1"/>
          </p:cNvPicPr>
          <p:nvPr/>
        </p:nvPicPr>
        <p:blipFill>
          <a:blip r:embed="rId2"/>
          <a:stretch>
            <a:fillRect/>
          </a:stretch>
        </p:blipFill>
        <p:spPr>
          <a:xfrm>
            <a:off x="3230638" y="0"/>
            <a:ext cx="5500003" cy="6780264"/>
          </a:xfrm>
          <a:prstGeom prst="rect">
            <a:avLst/>
          </a:prstGeom>
        </p:spPr>
      </p:pic>
    </p:spTree>
    <p:extLst>
      <p:ext uri="{BB962C8B-B14F-4D97-AF65-F5344CB8AC3E}">
        <p14:creationId xmlns:p14="http://schemas.microsoft.com/office/powerpoint/2010/main" val="2128144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528687" y="249065"/>
            <a:ext cx="5302163" cy="6441008"/>
          </a:xfrm>
          <a:prstGeom prst="rect">
            <a:avLst/>
          </a:prstGeom>
        </p:spPr>
      </p:pic>
    </p:spTree>
    <p:extLst>
      <p:ext uri="{BB962C8B-B14F-4D97-AF65-F5344CB8AC3E}">
        <p14:creationId xmlns:p14="http://schemas.microsoft.com/office/powerpoint/2010/main" val="14067222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706561"/>
            <a:ext cx="9601196" cy="846668"/>
          </a:xfrm>
        </p:spPr>
        <p:txBody>
          <a:bodyPr/>
          <a:lstStyle/>
          <a:p>
            <a:r>
              <a:rPr lang="en-US" dirty="0" smtClean="0"/>
              <a:t>Breakfast </a:t>
            </a:r>
            <a:endParaRPr lang="en-US" dirty="0"/>
          </a:p>
        </p:txBody>
      </p:sp>
      <p:sp>
        <p:nvSpPr>
          <p:cNvPr id="3" name="Text Placeholder 2"/>
          <p:cNvSpPr>
            <a:spLocks noGrp="1"/>
          </p:cNvSpPr>
          <p:nvPr>
            <p:ph type="body" idx="1"/>
          </p:nvPr>
        </p:nvSpPr>
        <p:spPr>
          <a:xfrm>
            <a:off x="1295400" y="2404532"/>
            <a:ext cx="4718304" cy="576262"/>
          </a:xfrm>
        </p:spPr>
        <p:txBody>
          <a:bodyPr/>
          <a:lstStyle/>
          <a:p>
            <a:r>
              <a:rPr lang="en-US" dirty="0" smtClean="0"/>
              <a:t>Blended In Person Students	</a:t>
            </a:r>
            <a:endParaRPr lang="en-US" dirty="0"/>
          </a:p>
        </p:txBody>
      </p:sp>
      <p:sp>
        <p:nvSpPr>
          <p:cNvPr id="4" name="Content Placeholder 3"/>
          <p:cNvSpPr>
            <a:spLocks noGrp="1"/>
          </p:cNvSpPr>
          <p:nvPr>
            <p:ph sz="half" idx="2"/>
          </p:nvPr>
        </p:nvSpPr>
        <p:spPr/>
        <p:txBody>
          <a:bodyPr/>
          <a:lstStyle/>
          <a:p>
            <a:r>
              <a:rPr lang="en-US" dirty="0" smtClean="0"/>
              <a:t>Breakfast Pickup @ 8:45 AM</a:t>
            </a:r>
          </a:p>
          <a:p>
            <a:r>
              <a:rPr lang="en-US" dirty="0" smtClean="0"/>
              <a:t>Breakfast in the classroom period 1</a:t>
            </a:r>
          </a:p>
          <a:p>
            <a:r>
              <a:rPr lang="en-US" dirty="0" smtClean="0"/>
              <a:t>Lunch distributed to class period 4 and 5. (Lunch in classroom)</a:t>
            </a:r>
            <a:endParaRPr lang="en-US" dirty="0"/>
          </a:p>
        </p:txBody>
      </p:sp>
      <p:sp>
        <p:nvSpPr>
          <p:cNvPr id="5" name="Text Placeholder 4"/>
          <p:cNvSpPr>
            <a:spLocks noGrp="1"/>
          </p:cNvSpPr>
          <p:nvPr>
            <p:ph type="body" sz="quarter" idx="3"/>
          </p:nvPr>
        </p:nvSpPr>
        <p:spPr>
          <a:xfrm>
            <a:off x="6318456" y="2398469"/>
            <a:ext cx="4718304" cy="576262"/>
          </a:xfrm>
        </p:spPr>
        <p:txBody>
          <a:bodyPr/>
          <a:lstStyle/>
          <a:p>
            <a:r>
              <a:rPr lang="en-US" dirty="0" smtClean="0"/>
              <a:t>Remote Students </a:t>
            </a:r>
            <a:endParaRPr lang="en-US" dirty="0"/>
          </a:p>
        </p:txBody>
      </p:sp>
      <p:sp>
        <p:nvSpPr>
          <p:cNvPr id="6" name="Content Placeholder 5"/>
          <p:cNvSpPr>
            <a:spLocks noGrp="1"/>
          </p:cNvSpPr>
          <p:nvPr>
            <p:ph sz="quarter" idx="4"/>
          </p:nvPr>
        </p:nvSpPr>
        <p:spPr/>
        <p:txBody>
          <a:bodyPr/>
          <a:lstStyle/>
          <a:p>
            <a:r>
              <a:rPr lang="en-US" dirty="0" smtClean="0"/>
              <a:t>Students learning 100% remote can pickup breakfast or lunch at the school in the morning from 8:45 to 9:15. </a:t>
            </a:r>
          </a:p>
          <a:p>
            <a:r>
              <a:rPr lang="en-US" dirty="0" smtClean="0"/>
              <a:t>Fill out form to request (forthcoming)</a:t>
            </a:r>
            <a:endParaRPr lang="en-US" dirty="0"/>
          </a:p>
        </p:txBody>
      </p:sp>
    </p:spTree>
    <p:extLst>
      <p:ext uri="{BB962C8B-B14F-4D97-AF65-F5344CB8AC3E}">
        <p14:creationId xmlns:p14="http://schemas.microsoft.com/office/powerpoint/2010/main" val="41081367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031755" y="313151"/>
            <a:ext cx="6184585" cy="6382492"/>
          </a:xfrm>
          <a:prstGeom prst="rect">
            <a:avLst/>
          </a:prstGeom>
        </p:spPr>
      </p:pic>
    </p:spTree>
    <p:extLst>
      <p:ext uri="{BB962C8B-B14F-4D97-AF65-F5344CB8AC3E}">
        <p14:creationId xmlns:p14="http://schemas.microsoft.com/office/powerpoint/2010/main" val="24809016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Screenings @ Entry</a:t>
            </a:r>
            <a:endParaRPr lang="en-US" dirty="0"/>
          </a:p>
        </p:txBody>
      </p:sp>
      <p:sp>
        <p:nvSpPr>
          <p:cNvPr id="3" name="Text Placeholder 2"/>
          <p:cNvSpPr>
            <a:spLocks noGrp="1"/>
          </p:cNvSpPr>
          <p:nvPr>
            <p:ph type="body" idx="1"/>
          </p:nvPr>
        </p:nvSpPr>
        <p:spPr/>
        <p:txBody>
          <a:bodyPr/>
          <a:lstStyle/>
          <a:p>
            <a:r>
              <a:rPr lang="en-US" dirty="0" smtClean="0"/>
              <a:t>CHECKS AT HOME	</a:t>
            </a:r>
            <a:endParaRPr lang="en-US" dirty="0"/>
          </a:p>
        </p:txBody>
      </p:sp>
      <p:sp>
        <p:nvSpPr>
          <p:cNvPr id="4" name="Content Placeholder 3"/>
          <p:cNvSpPr>
            <a:spLocks noGrp="1"/>
          </p:cNvSpPr>
          <p:nvPr>
            <p:ph sz="half" idx="2"/>
          </p:nvPr>
        </p:nvSpPr>
        <p:spPr/>
        <p:txBody>
          <a:bodyPr>
            <a:normAutofit lnSpcReduction="10000"/>
          </a:bodyPr>
          <a:lstStyle/>
          <a:p>
            <a:r>
              <a:rPr lang="en-US" dirty="0" smtClean="0"/>
              <a:t>For students in blended in-person learning, parents are asked to complete a temperature check prior to students arriving in the morning. If your child has fever or is not feeling well, please do not send your child to school.</a:t>
            </a:r>
            <a:endParaRPr lang="en-US" dirty="0"/>
          </a:p>
        </p:txBody>
      </p:sp>
      <p:sp>
        <p:nvSpPr>
          <p:cNvPr id="5" name="Text Placeholder 4"/>
          <p:cNvSpPr>
            <a:spLocks noGrp="1"/>
          </p:cNvSpPr>
          <p:nvPr>
            <p:ph type="body" sz="quarter" idx="3"/>
          </p:nvPr>
        </p:nvSpPr>
        <p:spPr/>
        <p:txBody>
          <a:bodyPr/>
          <a:lstStyle/>
          <a:p>
            <a:r>
              <a:rPr lang="en-US" dirty="0" smtClean="0"/>
              <a:t>RANDOM SCREENING</a:t>
            </a:r>
            <a:endParaRPr lang="en-US" dirty="0"/>
          </a:p>
        </p:txBody>
      </p:sp>
      <p:sp>
        <p:nvSpPr>
          <p:cNvPr id="6" name="Content Placeholder 5"/>
          <p:cNvSpPr>
            <a:spLocks noGrp="1"/>
          </p:cNvSpPr>
          <p:nvPr>
            <p:ph sz="quarter" idx="4"/>
          </p:nvPr>
        </p:nvSpPr>
        <p:spPr/>
        <p:txBody>
          <a:bodyPr/>
          <a:lstStyle/>
          <a:p>
            <a:r>
              <a:rPr lang="en-US" dirty="0" smtClean="0"/>
              <a:t>Every morning, students will be randomly selected to take their temperature. Any student exhibiting a temperature or signs of illness will not be able to enter the building.</a:t>
            </a:r>
            <a:endParaRPr lang="en-US" dirty="0"/>
          </a:p>
        </p:txBody>
      </p:sp>
    </p:spTree>
    <p:extLst>
      <p:ext uri="{BB962C8B-B14F-4D97-AF65-F5344CB8AC3E}">
        <p14:creationId xmlns:p14="http://schemas.microsoft.com/office/powerpoint/2010/main" val="734426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Sign In Please	</a:t>
            </a:r>
            <a:endParaRPr lang="en-US" dirty="0"/>
          </a:p>
        </p:txBody>
      </p:sp>
      <p:sp>
        <p:nvSpPr>
          <p:cNvPr id="3" name="Subtitle 2"/>
          <p:cNvSpPr>
            <a:spLocks noGrp="1"/>
          </p:cNvSpPr>
          <p:nvPr>
            <p:ph type="subTitle" idx="1"/>
          </p:nvPr>
        </p:nvSpPr>
        <p:spPr/>
        <p:txBody>
          <a:bodyPr/>
          <a:lstStyle/>
          <a:p>
            <a:r>
              <a:rPr lang="en-US" dirty="0">
                <a:hlinkClick r:id="rId2"/>
              </a:rPr>
              <a:t>https://</a:t>
            </a:r>
            <a:r>
              <a:rPr lang="en-US" dirty="0" smtClean="0">
                <a:hlinkClick r:id="rId2"/>
              </a:rPr>
              <a:t>docs.google.com/forms/d/e/1FAIpQLSfBDLtjmVi70C66T55nrlwXQMLcCw-oCk3K3ngCbi-8eW-myA/viewform?vc=0&amp;c=0&amp;w=1&amp;flr=0</a:t>
            </a:r>
            <a:endParaRPr lang="en-US" dirty="0" smtClean="0"/>
          </a:p>
          <a:p>
            <a:endParaRPr lang="en-US" dirty="0"/>
          </a:p>
        </p:txBody>
      </p:sp>
    </p:spTree>
    <p:extLst>
      <p:ext uri="{BB962C8B-B14F-4D97-AF65-F5344CB8AC3E}">
        <p14:creationId xmlns:p14="http://schemas.microsoft.com/office/powerpoint/2010/main" val="20246364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41167" y="749538"/>
            <a:ext cx="7666712" cy="5428527"/>
          </a:xfrm>
          <a:prstGeom prst="rect">
            <a:avLst/>
          </a:prstGeom>
        </p:spPr>
      </p:pic>
    </p:spTree>
    <p:extLst>
      <p:ext uri="{BB962C8B-B14F-4D97-AF65-F5344CB8AC3E}">
        <p14:creationId xmlns:p14="http://schemas.microsoft.com/office/powerpoint/2010/main" val="33140953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OUTDOOR LEARNING</a:t>
            </a:r>
            <a:endParaRPr lang="en-US" sz="3600" b="1" dirty="0"/>
          </a:p>
        </p:txBody>
      </p:sp>
      <p:pic>
        <p:nvPicPr>
          <p:cNvPr id="5" name="Content Placeholder 4" descr="Kids in Action: Stretches and Warm-Ups Clip Art 18 PNGs by ..."/>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82094" y="631519"/>
            <a:ext cx="4290290" cy="5602991"/>
          </a:xfrm>
        </p:spPr>
      </p:pic>
      <p:sp>
        <p:nvSpPr>
          <p:cNvPr id="4" name="Text Placeholder 3"/>
          <p:cNvSpPr>
            <a:spLocks noGrp="1"/>
          </p:cNvSpPr>
          <p:nvPr>
            <p:ph type="body" sz="half" idx="2"/>
          </p:nvPr>
        </p:nvSpPr>
        <p:spPr/>
        <p:txBody>
          <a:bodyPr>
            <a:normAutofit fontScale="85000" lnSpcReduction="10000"/>
          </a:bodyPr>
          <a:lstStyle/>
          <a:p>
            <a:endParaRPr lang="en-US" dirty="0" smtClean="0"/>
          </a:p>
          <a:p>
            <a:r>
              <a:rPr lang="en-US" sz="2400" b="1" dirty="0" smtClean="0">
                <a:solidFill>
                  <a:srgbClr val="FF0000"/>
                </a:solidFill>
              </a:rPr>
              <a:t>* Weather permitting and if the schedule allows, certain classes will be able to utilize the outdoor playground/schoolyard for class. This is going to be prioritized for </a:t>
            </a:r>
            <a:r>
              <a:rPr lang="en-US" sz="2400" b="1" dirty="0" err="1" smtClean="0">
                <a:solidFill>
                  <a:srgbClr val="FF0000"/>
                </a:solidFill>
              </a:rPr>
              <a:t>PhysEd</a:t>
            </a:r>
            <a:r>
              <a:rPr lang="en-US" sz="2400" b="1" dirty="0" smtClean="0">
                <a:solidFill>
                  <a:srgbClr val="FF0000"/>
                </a:solidFill>
              </a:rPr>
              <a:t> classes.</a:t>
            </a:r>
            <a:endParaRPr lang="en-US" sz="2400" b="1" dirty="0">
              <a:solidFill>
                <a:srgbClr val="FF0000"/>
              </a:solidFill>
            </a:endParaRPr>
          </a:p>
        </p:txBody>
      </p:sp>
    </p:spTree>
    <p:extLst>
      <p:ext uri="{BB962C8B-B14F-4D97-AF65-F5344CB8AC3E}">
        <p14:creationId xmlns:p14="http://schemas.microsoft.com/office/powerpoint/2010/main" val="28219958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Setting up Student Email	</a:t>
            </a:r>
            <a:endParaRPr lang="en-US" dirty="0"/>
          </a:p>
        </p:txBody>
      </p:sp>
      <p:sp>
        <p:nvSpPr>
          <p:cNvPr id="3" name="Content Placeholder 2"/>
          <p:cNvSpPr>
            <a:spLocks noGrp="1"/>
          </p:cNvSpPr>
          <p:nvPr>
            <p:ph idx="1"/>
          </p:nvPr>
        </p:nvSpPr>
        <p:spPr>
          <a:xfrm>
            <a:off x="1295402" y="2632088"/>
            <a:ext cx="9601196" cy="3318936"/>
          </a:xfrm>
        </p:spPr>
        <p:txBody>
          <a:bodyPr/>
          <a:lstStyle/>
          <a:p>
            <a:r>
              <a:rPr lang="en-US" dirty="0" smtClean="0"/>
              <a:t>Students will be issued a new NYC Dept of Ed email address for using to access Google Classroom. </a:t>
            </a:r>
          </a:p>
          <a:p>
            <a:r>
              <a:rPr lang="en-US" dirty="0" smtClean="0"/>
              <a:t>Use the link to setup the password for your child’s email address. </a:t>
            </a:r>
          </a:p>
          <a:p>
            <a:r>
              <a:rPr lang="en-US" dirty="0" smtClean="0"/>
              <a:t>Very important! Must be done prior to start of school:</a:t>
            </a:r>
          </a:p>
          <a:p>
            <a:r>
              <a:rPr lang="en-US" dirty="0">
                <a:hlinkClick r:id="rId2"/>
              </a:rPr>
              <a:t>https://</a:t>
            </a:r>
            <a:r>
              <a:rPr lang="en-US" dirty="0" smtClean="0">
                <a:hlinkClick r:id="rId2"/>
              </a:rPr>
              <a:t>idm.nycenet.edu/students/start.form</a:t>
            </a:r>
            <a:endParaRPr lang="en-US" dirty="0" smtClean="0"/>
          </a:p>
        </p:txBody>
      </p:sp>
    </p:spTree>
    <p:extLst>
      <p:ext uri="{BB962C8B-B14F-4D97-AF65-F5344CB8AC3E}">
        <p14:creationId xmlns:p14="http://schemas.microsoft.com/office/powerpoint/2010/main" val="30083777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1652" y="621670"/>
            <a:ext cx="6089782" cy="5390823"/>
          </a:xfrm>
          <a:prstGeom prst="rect">
            <a:avLst/>
          </a:prstGeom>
        </p:spPr>
      </p:pic>
      <p:pic>
        <p:nvPicPr>
          <p:cNvPr id="3" name="Picture 2"/>
          <p:cNvPicPr>
            <a:picLocks noChangeAspect="1"/>
          </p:cNvPicPr>
          <p:nvPr/>
        </p:nvPicPr>
        <p:blipFill>
          <a:blip r:embed="rId3"/>
          <a:stretch>
            <a:fillRect/>
          </a:stretch>
        </p:blipFill>
        <p:spPr>
          <a:xfrm>
            <a:off x="6620349" y="621670"/>
            <a:ext cx="5157704" cy="3227768"/>
          </a:xfrm>
          <a:prstGeom prst="rect">
            <a:avLst/>
          </a:prstGeom>
        </p:spPr>
      </p:pic>
    </p:spTree>
    <p:extLst>
      <p:ext uri="{BB962C8B-B14F-4D97-AF65-F5344CB8AC3E}">
        <p14:creationId xmlns:p14="http://schemas.microsoft.com/office/powerpoint/2010/main" val="16048902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1107392"/>
            <a:ext cx="9601196" cy="1303867"/>
          </a:xfrm>
        </p:spPr>
        <p:txBody>
          <a:bodyPr>
            <a:normAutofit fontScale="90000"/>
          </a:bodyPr>
          <a:lstStyle/>
          <a:p>
            <a:r>
              <a:rPr lang="en-US" b="1" u="sng" dirty="0"/>
              <a:t>Remote Learning Protocols for Students on Zoom &amp; Google Classroom </a:t>
            </a:r>
            <a:r>
              <a:rPr lang="en-US" dirty="0"/>
              <a:t/>
            </a:r>
            <a:br>
              <a:rPr lang="en-US" dirty="0"/>
            </a:br>
            <a:endParaRPr lang="en-US" dirty="0"/>
          </a:p>
        </p:txBody>
      </p:sp>
      <p:sp>
        <p:nvSpPr>
          <p:cNvPr id="3" name="Content Placeholder 2"/>
          <p:cNvSpPr>
            <a:spLocks noGrp="1"/>
          </p:cNvSpPr>
          <p:nvPr>
            <p:ph idx="1"/>
          </p:nvPr>
        </p:nvSpPr>
        <p:spPr/>
        <p:txBody>
          <a:bodyPr>
            <a:normAutofit fontScale="92500" lnSpcReduction="10000"/>
          </a:bodyPr>
          <a:lstStyle/>
          <a:p>
            <a:pPr lvl="0"/>
            <a:r>
              <a:rPr lang="en-US" b="1" dirty="0" smtClean="0"/>
              <a:t>Students </a:t>
            </a:r>
            <a:r>
              <a:rPr lang="en-US" b="1" dirty="0"/>
              <a:t>must be present for the session. </a:t>
            </a:r>
            <a:endParaRPr lang="en-US" dirty="0"/>
          </a:p>
          <a:p>
            <a:pPr lvl="0"/>
            <a:r>
              <a:rPr lang="en-US" b="1" dirty="0"/>
              <a:t>Video </a:t>
            </a:r>
            <a:r>
              <a:rPr lang="en-US" b="1" dirty="0" smtClean="0"/>
              <a:t>should be </a:t>
            </a:r>
            <a:r>
              <a:rPr lang="en-US" b="1" dirty="0"/>
              <a:t>on so students can be seen. </a:t>
            </a:r>
            <a:endParaRPr lang="en-US" dirty="0"/>
          </a:p>
          <a:p>
            <a:pPr lvl="0"/>
            <a:r>
              <a:rPr lang="en-US" b="1" dirty="0" smtClean="0"/>
              <a:t>Students </a:t>
            </a:r>
            <a:r>
              <a:rPr lang="en-US" b="1" dirty="0"/>
              <a:t>must participate as teacher’s require. </a:t>
            </a:r>
            <a:endParaRPr lang="en-US" dirty="0"/>
          </a:p>
          <a:p>
            <a:pPr lvl="0"/>
            <a:r>
              <a:rPr lang="en-US" b="1" dirty="0"/>
              <a:t>Students should be dressed appropriately. </a:t>
            </a:r>
            <a:endParaRPr lang="en-US" dirty="0"/>
          </a:p>
          <a:p>
            <a:pPr lvl="0"/>
            <a:r>
              <a:rPr lang="en-US" b="1" dirty="0"/>
              <a:t>Students should not be lying down in bed for any session. </a:t>
            </a:r>
            <a:endParaRPr lang="en-US" dirty="0"/>
          </a:p>
          <a:p>
            <a:pPr lvl="0"/>
            <a:r>
              <a:rPr lang="en-US" b="1" dirty="0"/>
              <a:t>Cell phones should be off. </a:t>
            </a:r>
            <a:endParaRPr lang="en-US" b="1" dirty="0" smtClean="0"/>
          </a:p>
          <a:p>
            <a:pPr lvl="0"/>
            <a:r>
              <a:rPr lang="en-US" b="1" dirty="0" smtClean="0"/>
              <a:t>Eating is discouraged for video conferencing.</a:t>
            </a:r>
            <a:endParaRPr lang="en-US" dirty="0"/>
          </a:p>
          <a:p>
            <a:endParaRPr lang="en-US" dirty="0"/>
          </a:p>
        </p:txBody>
      </p:sp>
    </p:spTree>
    <p:extLst>
      <p:ext uri="{BB962C8B-B14F-4D97-AF65-F5344CB8AC3E}">
        <p14:creationId xmlns:p14="http://schemas.microsoft.com/office/powerpoint/2010/main" val="9156888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smtClean="0"/>
              <a:t>Information about Google Classroom</a:t>
            </a:r>
            <a:endParaRPr lang="en-US" sz="4400" dirty="0"/>
          </a:p>
        </p:txBody>
      </p:sp>
      <p:pic>
        <p:nvPicPr>
          <p:cNvPr id="5" name="Content Placeholder 4"/>
          <p:cNvPicPr>
            <a:picLocks noGrp="1" noChangeAspect="1"/>
          </p:cNvPicPr>
          <p:nvPr>
            <p:ph idx="1"/>
          </p:nvPr>
        </p:nvPicPr>
        <p:blipFill>
          <a:blip r:embed="rId2"/>
          <a:stretch>
            <a:fillRect/>
          </a:stretch>
        </p:blipFill>
        <p:spPr>
          <a:xfrm>
            <a:off x="5012266" y="1633427"/>
            <a:ext cx="6749674" cy="1461139"/>
          </a:xfrm>
          <a:prstGeom prst="rect">
            <a:avLst/>
          </a:prstGeom>
        </p:spPr>
      </p:pic>
      <p:sp>
        <p:nvSpPr>
          <p:cNvPr id="4" name="Text Placeholder 3"/>
          <p:cNvSpPr>
            <a:spLocks noGrp="1"/>
          </p:cNvSpPr>
          <p:nvPr>
            <p:ph type="body" sz="half" idx="2"/>
          </p:nvPr>
        </p:nvSpPr>
        <p:spPr>
          <a:xfrm>
            <a:off x="739036" y="3428998"/>
            <a:ext cx="10421654" cy="2438404"/>
          </a:xfrm>
        </p:spPr>
        <p:txBody>
          <a:bodyPr>
            <a:normAutofit/>
          </a:bodyPr>
          <a:lstStyle/>
          <a:p>
            <a:r>
              <a:rPr lang="en-US" sz="4000" dirty="0">
                <a:hlinkClick r:id="rId3"/>
              </a:rPr>
              <a:t>https://</a:t>
            </a:r>
            <a:r>
              <a:rPr lang="en-US" sz="4000" dirty="0" smtClean="0">
                <a:hlinkClick r:id="rId3"/>
              </a:rPr>
              <a:t>www.ms890.org/remote-learning.html</a:t>
            </a:r>
            <a:endParaRPr lang="en-US" sz="4000" dirty="0" smtClean="0"/>
          </a:p>
          <a:p>
            <a:endParaRPr lang="en-US" sz="4000" dirty="0"/>
          </a:p>
        </p:txBody>
      </p:sp>
    </p:spTree>
    <p:extLst>
      <p:ext uri="{BB962C8B-B14F-4D97-AF65-F5344CB8AC3E}">
        <p14:creationId xmlns:p14="http://schemas.microsoft.com/office/powerpoint/2010/main" val="10953354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Guidance on iPad Requests and </a:t>
            </a:r>
            <a:r>
              <a:rPr lang="en-US" b="1" dirty="0" smtClean="0"/>
              <a:t>Returns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Families </a:t>
            </a:r>
            <a:r>
              <a:rPr lang="en-US" dirty="0"/>
              <a:t>can use the DOE </a:t>
            </a:r>
            <a:r>
              <a:rPr lang="en-US" u="sng" dirty="0">
                <a:hlinkClick r:id="rId2" tooltip="https://nam01.safelinks.protection.outlook.com/?url=https%3A%2F%2Fcoronavirus.schools.nyc%2FRemoteLearningDevices&amp;data=02%7C01%7CYDejesus8%40schools.nyc.gov%7C523a701abe3b4309922108d84555826a%7C18492cb7ef45456185710c42e5f7ac07%7C0%7C0%7C637335580850872650"/>
              </a:rPr>
              <a:t>Remote Learning Device request form</a:t>
            </a:r>
            <a:r>
              <a:rPr lang="en-US" dirty="0"/>
              <a:t> to notify schools of their technology needs. </a:t>
            </a:r>
            <a:endParaRPr lang="en-US" dirty="0" smtClean="0"/>
          </a:p>
          <a:p>
            <a:endParaRPr lang="en-US" b="1" dirty="0"/>
          </a:p>
          <a:p>
            <a:r>
              <a:rPr lang="en-US" b="1" dirty="0">
                <a:hlinkClick r:id="rId3"/>
              </a:rPr>
              <a:t>https://</a:t>
            </a:r>
            <a:r>
              <a:rPr lang="en-US" b="1" dirty="0" smtClean="0">
                <a:hlinkClick r:id="rId3"/>
              </a:rPr>
              <a:t>coronavirus.schools.nyc/RemoteLearningDevices</a:t>
            </a:r>
            <a:endParaRPr lang="en-US" b="1" dirty="0" smtClean="0"/>
          </a:p>
          <a:p>
            <a:endParaRPr lang="en-US" b="1" dirty="0"/>
          </a:p>
          <a:p>
            <a:r>
              <a:rPr lang="en-US" b="1" dirty="0"/>
              <a:t>DOE loaned iPads:</a:t>
            </a:r>
            <a:r>
              <a:rPr lang="en-US" dirty="0"/>
              <a:t> Families who have iPads should plug in, turn on, and reconnect DOE-loaned devices, as explained on the </a:t>
            </a:r>
            <a:r>
              <a:rPr lang="en-US" u="sng" dirty="0">
                <a:hlinkClick r:id="rId4" tooltip="https://www.schools.nyc.gov/learning/learn-at-home/technical-tools-and-support/getting-started-with-your-ipad"/>
              </a:rPr>
              <a:t>Getting Started with iPad </a:t>
            </a:r>
            <a:r>
              <a:rPr lang="en-US" u="sng" dirty="0" smtClean="0">
                <a:hlinkClick r:id="rId4" tooltip="https://www.schools.nyc.gov/learning/learn-at-home/technical-tools-and-support/getting-started-with-your-ipad"/>
              </a:rPr>
              <a:t>Page</a:t>
            </a:r>
            <a:endParaRPr lang="en-US" u="sng" dirty="0" smtClean="0"/>
          </a:p>
          <a:p>
            <a:r>
              <a:rPr lang="en-US" b="1" dirty="0">
                <a:hlinkClick r:id="rId4"/>
              </a:rPr>
              <a:t>https://</a:t>
            </a:r>
            <a:r>
              <a:rPr lang="en-US" b="1" dirty="0" smtClean="0">
                <a:hlinkClick r:id="rId4"/>
              </a:rPr>
              <a:t>www.schools.nyc.gov/learning/learn-at-home/technical-tools-and-support/getting-started-with-your-ipad</a:t>
            </a:r>
            <a:endParaRPr lang="en-US" b="1" dirty="0" smtClean="0"/>
          </a:p>
          <a:p>
            <a:endParaRPr lang="en-US" b="1" dirty="0"/>
          </a:p>
        </p:txBody>
      </p:sp>
    </p:spTree>
    <p:extLst>
      <p:ext uri="{BB962C8B-B14F-4D97-AF65-F5344CB8AC3E}">
        <p14:creationId xmlns:p14="http://schemas.microsoft.com/office/powerpoint/2010/main" val="28930864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AFTER SCHOOL</a:t>
            </a:r>
            <a:endParaRPr lang="en-US" dirty="0"/>
          </a:p>
        </p:txBody>
      </p:sp>
      <p:sp>
        <p:nvSpPr>
          <p:cNvPr id="3" name="Content Placeholder 2"/>
          <p:cNvSpPr>
            <a:spLocks noGrp="1"/>
          </p:cNvSpPr>
          <p:nvPr>
            <p:ph idx="1"/>
          </p:nvPr>
        </p:nvSpPr>
        <p:spPr/>
        <p:txBody>
          <a:bodyPr>
            <a:normAutofit fontScale="62500" lnSpcReduction="20000"/>
          </a:bodyPr>
          <a:lstStyle/>
          <a:p>
            <a:r>
              <a:rPr lang="en-US" b="1" dirty="0"/>
              <a:t>Learning Bridges Family Interest Form</a:t>
            </a:r>
            <a:endParaRPr lang="en-US" dirty="0"/>
          </a:p>
          <a:p>
            <a:r>
              <a:rPr lang="en-US" dirty="0"/>
              <a:t>For students in grades 3-K–8, who are participating in blended learning, Learning Bridges is a new program that will provide free childcare options on the days when students are scheduled for remote-learning instruction, for the same time period as the remote-learning instructional period. The Learning Bridges programs will:  </a:t>
            </a:r>
          </a:p>
          <a:p>
            <a:pPr lvl="0"/>
            <a:r>
              <a:rPr lang="en-US" dirty="0"/>
              <a:t>Be operated by community-based organizations and other partners;  </a:t>
            </a:r>
          </a:p>
          <a:p>
            <a:pPr lvl="0"/>
            <a:r>
              <a:rPr lang="en-US" dirty="0"/>
              <a:t>Provide opportunities for children to connect to remote-learning activities;  </a:t>
            </a:r>
          </a:p>
          <a:p>
            <a:pPr lvl="0"/>
            <a:r>
              <a:rPr lang="en-US" dirty="0"/>
              <a:t>Include time for art, recreation, and other age-appropriate activities;  </a:t>
            </a:r>
          </a:p>
          <a:p>
            <a:pPr lvl="0"/>
            <a:r>
              <a:rPr lang="en-US" dirty="0"/>
              <a:t>Follow the same rigorous health and safety precautions as schools.   </a:t>
            </a:r>
          </a:p>
          <a:p>
            <a:r>
              <a:rPr lang="en-US" dirty="0"/>
              <a:t>Families can express interest in the Learning Bridges program by completing the </a:t>
            </a:r>
            <a:r>
              <a:rPr lang="en-US" u="sng" dirty="0">
                <a:hlinkClick r:id="rId2" tooltip="https://www.schools.nyc.gov/enrollment/enrollment-help/learning-bridges"/>
              </a:rPr>
              <a:t>Learning Bridges family interest form</a:t>
            </a:r>
            <a:r>
              <a:rPr lang="en-US" dirty="0"/>
              <a:t>. Please share this information with your families; a flyer will be available on the </a:t>
            </a:r>
            <a:r>
              <a:rPr lang="en-US" u="sng" dirty="0">
                <a:hlinkClick r:id="rId3" tooltip="https://nam01.safelinks.protection.outlook.com/?url=https%3A%2F%2Finfohub.nyced.org%2Fworking-with-the-doe%2Fearly-childhood%2Fearly-childhood-summer-fall-2020-readiness&amp;data=02%7C01%7CYDejesus8%40schools.nyc.gov%7Cee2d305b5d5348afee7608d84561d292%7C18492"/>
              </a:rPr>
              <a:t>Early Childhood Summer/Fall Readiness </a:t>
            </a:r>
            <a:r>
              <a:rPr lang="en-US" u="sng" dirty="0" err="1">
                <a:hlinkClick r:id="rId3" tooltip="https://nam01.safelinks.protection.outlook.com/?url=https%3A%2F%2Finfohub.nyced.org%2Fworking-with-the-doe%2Fearly-childhood%2Fearly-childhood-summer-fall-2020-readiness&amp;data=02%7C01%7CYDejesus8%40schools.nyc.gov%7Cee2d305b5d5348afee7608d84561d292%7C18492"/>
              </a:rPr>
              <a:t>InfoHub</a:t>
            </a:r>
            <a:r>
              <a:rPr lang="en-US" u="sng" dirty="0">
                <a:hlinkClick r:id="rId3" tooltip="https://nam01.safelinks.protection.outlook.com/?url=https%3A%2F%2Finfohub.nyced.org%2Fworking-with-the-doe%2Fearly-childhood%2Fearly-childhood-summer-fall-2020-readiness&amp;data=02%7C01%7CYDejesus8%40schools.nyc.gov%7Cee2d305b5d5348afee7608d84561d292%7C18492"/>
              </a:rPr>
              <a:t> page</a:t>
            </a:r>
            <a:r>
              <a:rPr lang="en-US" dirty="0"/>
              <a:t> to share with families during the week of </a:t>
            </a:r>
            <a:r>
              <a:rPr lang="en-US" b="1" dirty="0"/>
              <a:t>August 24</a:t>
            </a:r>
            <a:r>
              <a:rPr lang="en-US" dirty="0"/>
              <a:t>. </a:t>
            </a:r>
          </a:p>
        </p:txBody>
      </p:sp>
    </p:spTree>
    <p:extLst>
      <p:ext uri="{BB962C8B-B14F-4D97-AF65-F5344CB8AC3E}">
        <p14:creationId xmlns:p14="http://schemas.microsoft.com/office/powerpoint/2010/main" val="6175210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 name="Content Placeholder 7"/>
          <p:cNvPicPr>
            <a:picLocks noGrp="1" noChangeAspect="1"/>
          </p:cNvPicPr>
          <p:nvPr>
            <p:ph idx="1"/>
          </p:nvPr>
        </p:nvPicPr>
        <p:blipFill>
          <a:blip r:embed="rId2"/>
          <a:stretch>
            <a:fillRect/>
          </a:stretch>
        </p:blipFill>
        <p:spPr>
          <a:xfrm>
            <a:off x="600637" y="556247"/>
            <a:ext cx="5712481" cy="4364403"/>
          </a:xfrm>
          <a:prstGeom prst="rect">
            <a:avLst/>
          </a:prstGeom>
        </p:spPr>
      </p:pic>
      <p:pic>
        <p:nvPicPr>
          <p:cNvPr id="9" name="Picture 8"/>
          <p:cNvPicPr>
            <a:picLocks noChangeAspect="1"/>
          </p:cNvPicPr>
          <p:nvPr/>
        </p:nvPicPr>
        <p:blipFill>
          <a:blip r:embed="rId3"/>
          <a:stretch>
            <a:fillRect/>
          </a:stretch>
        </p:blipFill>
        <p:spPr>
          <a:xfrm>
            <a:off x="6313118" y="1269700"/>
            <a:ext cx="5742279" cy="2362847"/>
          </a:xfrm>
          <a:prstGeom prst="rect">
            <a:avLst/>
          </a:prstGeom>
        </p:spPr>
      </p:pic>
    </p:spTree>
    <p:extLst>
      <p:ext uri="{BB962C8B-B14F-4D97-AF65-F5344CB8AC3E}">
        <p14:creationId xmlns:p14="http://schemas.microsoft.com/office/powerpoint/2010/main" val="38150178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Support School </a:t>
            </a:r>
            <a:r>
              <a:rPr lang="en-US" b="1" dirty="0" smtClean="0"/>
              <a:t>Funding</a:t>
            </a:r>
            <a:endParaRPr lang="en-US" dirty="0"/>
          </a:p>
        </p:txBody>
      </p:sp>
      <p:sp>
        <p:nvSpPr>
          <p:cNvPr id="3" name="Content Placeholder 2"/>
          <p:cNvSpPr>
            <a:spLocks noGrp="1"/>
          </p:cNvSpPr>
          <p:nvPr>
            <p:ph idx="1"/>
          </p:nvPr>
        </p:nvSpPr>
        <p:spPr/>
        <p:txBody>
          <a:bodyPr>
            <a:normAutofit/>
          </a:bodyPr>
          <a:lstStyle/>
          <a:p>
            <a:r>
              <a:rPr lang="en-US" sz="3200" dirty="0" smtClean="0"/>
              <a:t>You </a:t>
            </a:r>
            <a:r>
              <a:rPr lang="en-US" sz="3200" dirty="0"/>
              <a:t>do not need to apply for your child to receive meals. However, we do ask families to complete </a:t>
            </a:r>
            <a:r>
              <a:rPr lang="en-US" sz="3200" u="sng" dirty="0">
                <a:hlinkClick r:id="rId2"/>
              </a:rPr>
              <a:t>Family Income Inquiry Form</a:t>
            </a:r>
            <a:r>
              <a:rPr lang="en-US" sz="3200" dirty="0"/>
              <a:t> which helps schools receive money for their programs: </a:t>
            </a:r>
            <a:r>
              <a:rPr lang="en-US" sz="3200" u="sng" dirty="0">
                <a:hlinkClick r:id="rId2"/>
              </a:rPr>
              <a:t>https://www.myschoolapps.com/Home/PickDistrict</a:t>
            </a:r>
            <a:endParaRPr lang="en-US" sz="3200" dirty="0"/>
          </a:p>
          <a:p>
            <a:endParaRPr lang="en-US" dirty="0"/>
          </a:p>
        </p:txBody>
      </p:sp>
    </p:spTree>
    <p:extLst>
      <p:ext uri="{BB962C8B-B14F-4D97-AF65-F5344CB8AC3E}">
        <p14:creationId xmlns:p14="http://schemas.microsoft.com/office/powerpoint/2010/main" val="22918185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1295402" y="2531880"/>
            <a:ext cx="3664905" cy="3318936"/>
          </a:xfrm>
        </p:spPr>
        <p:txBody>
          <a:bodyPr>
            <a:normAutofit fontScale="70000" lnSpcReduction="20000"/>
          </a:bodyPr>
          <a:lstStyle/>
          <a:p>
            <a:pPr lvl="0"/>
            <a:r>
              <a:rPr lang="es-ES" dirty="0" err="1"/>
              <a:t>Opening</a:t>
            </a:r>
            <a:r>
              <a:rPr lang="es-ES" dirty="0"/>
              <a:t> of </a:t>
            </a:r>
            <a:r>
              <a:rPr lang="es-ES" dirty="0" err="1"/>
              <a:t>the</a:t>
            </a:r>
            <a:r>
              <a:rPr lang="es-ES" dirty="0"/>
              <a:t> </a:t>
            </a:r>
            <a:r>
              <a:rPr lang="es-ES" dirty="0" err="1"/>
              <a:t>session</a:t>
            </a:r>
            <a:endParaRPr lang="en-US" dirty="0"/>
          </a:p>
          <a:p>
            <a:pPr lvl="0"/>
            <a:r>
              <a:rPr lang="es-ES" dirty="0"/>
              <a:t>Google </a:t>
            </a:r>
            <a:r>
              <a:rPr lang="es-ES" dirty="0" err="1"/>
              <a:t>attendance</a:t>
            </a:r>
            <a:r>
              <a:rPr lang="es-ES" dirty="0"/>
              <a:t> </a:t>
            </a:r>
            <a:r>
              <a:rPr lang="es-ES" dirty="0" err="1"/>
              <a:t>sheet</a:t>
            </a:r>
            <a:endParaRPr lang="en-US" dirty="0"/>
          </a:p>
          <a:p>
            <a:pPr lvl="0"/>
            <a:r>
              <a:rPr lang="es-ES" dirty="0"/>
              <a:t>Calendar </a:t>
            </a:r>
            <a:r>
              <a:rPr lang="es-ES" dirty="0" err="1"/>
              <a:t>Days</a:t>
            </a:r>
            <a:r>
              <a:rPr lang="es-ES" dirty="0"/>
              <a:t>/</a:t>
            </a:r>
            <a:r>
              <a:rPr lang="es-ES" dirty="0" err="1"/>
              <a:t>Weeks</a:t>
            </a:r>
            <a:r>
              <a:rPr lang="es-ES" dirty="0"/>
              <a:t> for </a:t>
            </a:r>
            <a:r>
              <a:rPr lang="es-ES" dirty="0" err="1"/>
              <a:t>Cohort</a:t>
            </a:r>
            <a:r>
              <a:rPr lang="es-ES" dirty="0"/>
              <a:t> A/B</a:t>
            </a:r>
            <a:endParaRPr lang="en-US" dirty="0"/>
          </a:p>
          <a:p>
            <a:pPr lvl="0"/>
            <a:r>
              <a:rPr lang="es-ES" dirty="0" err="1"/>
              <a:t>Classroom</a:t>
            </a:r>
            <a:r>
              <a:rPr lang="es-ES" dirty="0"/>
              <a:t> </a:t>
            </a:r>
            <a:r>
              <a:rPr lang="es-ES" dirty="0" err="1"/>
              <a:t>by</a:t>
            </a:r>
            <a:r>
              <a:rPr lang="es-ES" dirty="0"/>
              <a:t> </a:t>
            </a:r>
            <a:r>
              <a:rPr lang="es-ES" dirty="0" err="1"/>
              <a:t>Class</a:t>
            </a:r>
            <a:endParaRPr lang="en-US" dirty="0"/>
          </a:p>
          <a:p>
            <a:pPr lvl="0"/>
            <a:r>
              <a:rPr lang="es-ES" dirty="0" err="1"/>
              <a:t>Daily</a:t>
            </a:r>
            <a:r>
              <a:rPr lang="es-ES" dirty="0"/>
              <a:t> Schedule and Times</a:t>
            </a:r>
            <a:endParaRPr lang="en-US" dirty="0"/>
          </a:p>
          <a:p>
            <a:pPr lvl="0"/>
            <a:r>
              <a:rPr lang="es-ES" dirty="0" err="1"/>
              <a:t>Entrance</a:t>
            </a:r>
            <a:r>
              <a:rPr lang="es-ES" dirty="0"/>
              <a:t>/ </a:t>
            </a:r>
            <a:r>
              <a:rPr lang="es-ES" dirty="0" err="1"/>
              <a:t>Exit</a:t>
            </a:r>
            <a:r>
              <a:rPr lang="es-ES" dirty="0"/>
              <a:t> and </a:t>
            </a:r>
            <a:r>
              <a:rPr lang="es-ES" dirty="0" err="1"/>
              <a:t>Protocols</a:t>
            </a:r>
            <a:endParaRPr lang="en-US" dirty="0"/>
          </a:p>
          <a:p>
            <a:pPr lvl="0"/>
            <a:r>
              <a:rPr lang="es-ES" dirty="0" err="1"/>
              <a:t>Breakfast</a:t>
            </a:r>
            <a:r>
              <a:rPr lang="es-ES" dirty="0"/>
              <a:t>/ Lunch Times and </a:t>
            </a:r>
            <a:r>
              <a:rPr lang="es-ES" dirty="0" err="1"/>
              <a:t>Protocols</a:t>
            </a:r>
            <a:r>
              <a:rPr lang="es-ES" dirty="0"/>
              <a:t> </a:t>
            </a:r>
            <a:endParaRPr lang="en-US" dirty="0"/>
          </a:p>
          <a:p>
            <a:pPr lvl="0"/>
            <a:r>
              <a:rPr lang="es-ES" dirty="0"/>
              <a:t>Out </a:t>
            </a:r>
            <a:r>
              <a:rPr lang="es-ES" dirty="0" err="1"/>
              <a:t>Door</a:t>
            </a:r>
            <a:r>
              <a:rPr lang="es-ES" dirty="0"/>
              <a:t> </a:t>
            </a:r>
            <a:r>
              <a:rPr lang="es-ES" dirty="0" err="1"/>
              <a:t>Class</a:t>
            </a:r>
            <a:r>
              <a:rPr lang="es-ES" dirty="0"/>
              <a:t> (PE)</a:t>
            </a:r>
            <a:endParaRPr lang="en-US" dirty="0"/>
          </a:p>
          <a:p>
            <a:endParaRPr lang="en-US" dirty="0"/>
          </a:p>
        </p:txBody>
      </p:sp>
      <p:sp>
        <p:nvSpPr>
          <p:cNvPr id="4" name="Content Placeholder 2"/>
          <p:cNvSpPr txBox="1">
            <a:spLocks/>
          </p:cNvSpPr>
          <p:nvPr/>
        </p:nvSpPr>
        <p:spPr>
          <a:xfrm>
            <a:off x="6207693" y="2531880"/>
            <a:ext cx="3664905" cy="3318936"/>
          </a:xfrm>
          <a:prstGeom prst="rect">
            <a:avLst/>
          </a:prstGeom>
        </p:spPr>
        <p:txBody>
          <a:bodyPr vert="horz" lIns="91440" tIns="45720" rIns="91440" bIns="45720" rtlCol="0" anchor="t">
            <a:normAutofit fontScale="925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lvl="0"/>
            <a:r>
              <a:rPr lang="es-ES" dirty="0" err="1"/>
              <a:t>Supply</a:t>
            </a:r>
            <a:r>
              <a:rPr lang="es-ES" dirty="0"/>
              <a:t> </a:t>
            </a:r>
            <a:r>
              <a:rPr lang="es-ES" dirty="0" err="1"/>
              <a:t>List</a:t>
            </a:r>
            <a:endParaRPr lang="en-US" dirty="0"/>
          </a:p>
          <a:p>
            <a:pPr lvl="0"/>
            <a:r>
              <a:rPr lang="es-ES" dirty="0"/>
              <a:t>Student emails </a:t>
            </a:r>
            <a:r>
              <a:rPr lang="es-ES" dirty="0" err="1"/>
              <a:t>Setup</a:t>
            </a:r>
            <a:endParaRPr lang="en-US" dirty="0"/>
          </a:p>
          <a:p>
            <a:pPr lvl="0"/>
            <a:r>
              <a:rPr lang="es-ES" dirty="0"/>
              <a:t>Google </a:t>
            </a:r>
            <a:r>
              <a:rPr lang="es-ES" dirty="0" err="1"/>
              <a:t>Classroom</a:t>
            </a:r>
            <a:r>
              <a:rPr lang="es-ES" dirty="0"/>
              <a:t> </a:t>
            </a:r>
            <a:r>
              <a:rPr lang="es-ES" dirty="0" err="1"/>
              <a:t>overview</a:t>
            </a:r>
            <a:endParaRPr lang="en-US" dirty="0"/>
          </a:p>
          <a:p>
            <a:pPr lvl="0"/>
            <a:r>
              <a:rPr lang="es-ES" dirty="0" err="1"/>
              <a:t>Remote</a:t>
            </a:r>
            <a:r>
              <a:rPr lang="es-ES" dirty="0"/>
              <a:t> </a:t>
            </a:r>
            <a:r>
              <a:rPr lang="es-ES" dirty="0" err="1"/>
              <a:t>Learners</a:t>
            </a:r>
            <a:r>
              <a:rPr lang="es-ES" dirty="0"/>
              <a:t> Lunch Link</a:t>
            </a:r>
            <a:endParaRPr lang="en-US" dirty="0"/>
          </a:p>
          <a:p>
            <a:pPr lvl="0"/>
            <a:r>
              <a:rPr lang="es-ES" dirty="0" err="1"/>
              <a:t>Requesting</a:t>
            </a:r>
            <a:r>
              <a:rPr lang="es-ES" dirty="0"/>
              <a:t> </a:t>
            </a:r>
            <a:r>
              <a:rPr lang="es-ES" dirty="0" err="1"/>
              <a:t>Devices</a:t>
            </a:r>
            <a:r>
              <a:rPr lang="es-ES" dirty="0"/>
              <a:t> </a:t>
            </a:r>
            <a:endParaRPr lang="en-US" dirty="0"/>
          </a:p>
          <a:p>
            <a:pPr lvl="0"/>
            <a:r>
              <a:rPr lang="es-ES" dirty="0" err="1"/>
              <a:t>Spark</a:t>
            </a:r>
            <a:r>
              <a:rPr lang="es-ES" dirty="0"/>
              <a:t> </a:t>
            </a:r>
            <a:r>
              <a:rPr lang="es-ES" dirty="0" err="1"/>
              <a:t>Classes</a:t>
            </a:r>
            <a:endParaRPr lang="en-US" dirty="0"/>
          </a:p>
          <a:p>
            <a:endParaRPr lang="en-US" dirty="0"/>
          </a:p>
        </p:txBody>
      </p:sp>
    </p:spTree>
    <p:extLst>
      <p:ext uri="{BB962C8B-B14F-4D97-AF65-F5344CB8AC3E}">
        <p14:creationId xmlns:p14="http://schemas.microsoft.com/office/powerpoint/2010/main" val="9912232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1218762252"/>
              </p:ext>
            </p:extLst>
          </p:nvPr>
        </p:nvGraphicFramePr>
        <p:xfrm>
          <a:off x="1388388" y="725074"/>
          <a:ext cx="4186238" cy="5418138"/>
        </p:xfrm>
        <a:graphic>
          <a:graphicData uri="http://schemas.openxmlformats.org/presentationml/2006/ole">
            <mc:AlternateContent xmlns:mc="http://schemas.openxmlformats.org/markup-compatibility/2006">
              <mc:Choice xmlns:v="urn:schemas-microsoft-com:vml" Requires="v">
                <p:oleObj spid="_x0000_s5128" name="Acrobat Document" r:id="rId3" imgW="5829257" imgH="7543568" progId="AcroExch.Document.DC">
                  <p:embed/>
                </p:oleObj>
              </mc:Choice>
              <mc:Fallback>
                <p:oleObj name="Acrobat Document" r:id="rId3" imgW="5829257" imgH="7543568" progId="AcroExch.Document.DC">
                  <p:embed/>
                  <p:pic>
                    <p:nvPicPr>
                      <p:cNvPr id="0" name=""/>
                      <p:cNvPicPr/>
                      <p:nvPr/>
                    </p:nvPicPr>
                    <p:blipFill>
                      <a:blip r:embed="rId4"/>
                      <a:stretch>
                        <a:fillRect/>
                      </a:stretch>
                    </p:blipFill>
                    <p:spPr>
                      <a:xfrm>
                        <a:off x="1388388" y="725074"/>
                        <a:ext cx="4186238" cy="5418138"/>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2390474863"/>
              </p:ext>
            </p:extLst>
          </p:nvPr>
        </p:nvGraphicFramePr>
        <p:xfrm>
          <a:off x="6862436" y="725074"/>
          <a:ext cx="4410988" cy="5582018"/>
        </p:xfrm>
        <a:graphic>
          <a:graphicData uri="http://schemas.openxmlformats.org/presentationml/2006/ole">
            <mc:AlternateContent xmlns:mc="http://schemas.openxmlformats.org/markup-compatibility/2006">
              <mc:Choice xmlns:v="urn:schemas-microsoft-com:vml" Requires="v">
                <p:oleObj spid="_x0000_s5129" name="Acrobat Document" r:id="rId5" imgW="6457711" imgH="8172257" progId="AcroExch.Document.DC">
                  <p:embed/>
                </p:oleObj>
              </mc:Choice>
              <mc:Fallback>
                <p:oleObj name="Acrobat Document" r:id="rId5" imgW="6457711" imgH="8172257" progId="AcroExch.Document.DC">
                  <p:embed/>
                  <p:pic>
                    <p:nvPicPr>
                      <p:cNvPr id="0" name=""/>
                      <p:cNvPicPr/>
                      <p:nvPr/>
                    </p:nvPicPr>
                    <p:blipFill>
                      <a:blip r:embed="rId6"/>
                      <a:stretch>
                        <a:fillRect/>
                      </a:stretch>
                    </p:blipFill>
                    <p:spPr>
                      <a:xfrm>
                        <a:off x="6862436" y="725074"/>
                        <a:ext cx="4410988" cy="5582018"/>
                      </a:xfrm>
                      <a:prstGeom prst="rect">
                        <a:avLst/>
                      </a:prstGeom>
                    </p:spPr>
                  </p:pic>
                </p:oleObj>
              </mc:Fallback>
            </mc:AlternateContent>
          </a:graphicData>
        </a:graphic>
      </p:graphicFrame>
    </p:spTree>
    <p:extLst>
      <p:ext uri="{BB962C8B-B14F-4D97-AF65-F5344CB8AC3E}">
        <p14:creationId xmlns:p14="http://schemas.microsoft.com/office/powerpoint/2010/main" val="8524533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a:t>Overall Health and Safety Protocols for Every </a:t>
            </a:r>
            <a:r>
              <a:rPr lang="en-US" b="1" u="sng" dirty="0" smtClean="0"/>
              <a:t>School</a:t>
            </a:r>
            <a:endParaRPr lang="en-US" dirty="0"/>
          </a:p>
        </p:txBody>
      </p:sp>
      <p:sp>
        <p:nvSpPr>
          <p:cNvPr id="3" name="Content Placeholder 2"/>
          <p:cNvSpPr>
            <a:spLocks noGrp="1"/>
          </p:cNvSpPr>
          <p:nvPr>
            <p:ph idx="1"/>
          </p:nvPr>
        </p:nvSpPr>
        <p:spPr>
          <a:xfrm>
            <a:off x="1139868" y="2556931"/>
            <a:ext cx="10095979" cy="3543244"/>
          </a:xfrm>
        </p:spPr>
        <p:txBody>
          <a:bodyPr>
            <a:normAutofit fontScale="70000" lnSpcReduction="20000"/>
          </a:bodyPr>
          <a:lstStyle/>
          <a:p>
            <a:pPr lvl="0"/>
            <a:r>
              <a:rPr lang="en-US" dirty="0"/>
              <a:t>At all times, students and staff </a:t>
            </a:r>
            <a:r>
              <a:rPr lang="en-US" b="1" dirty="0"/>
              <a:t>must</a:t>
            </a:r>
            <a:r>
              <a:rPr lang="en-US" dirty="0"/>
              <a:t> wear face coverings protecting their nose and mouth while at school or on their way to school. Exceptions will be made for children who can’t wear a face covering for medical reasons, and for younger children who aren’t developmentally able to wear a face covering.</a:t>
            </a:r>
          </a:p>
          <a:p>
            <a:pPr lvl="0"/>
            <a:r>
              <a:rPr lang="en-US" dirty="0"/>
              <a:t>Students and staff </a:t>
            </a:r>
            <a:r>
              <a:rPr lang="en-US" b="1" dirty="0"/>
              <a:t>must</a:t>
            </a:r>
            <a:r>
              <a:rPr lang="en-US" dirty="0"/>
              <a:t> maintain six feet of physical distancing throughout the school day, anywhere on school grounds and to and from school. </a:t>
            </a:r>
          </a:p>
          <a:p>
            <a:pPr lvl="0"/>
            <a:r>
              <a:rPr lang="en-US" dirty="0"/>
              <a:t>Schools will be cleaned throughout the day and disinfected each night, with special attention to high-touch areas. </a:t>
            </a:r>
          </a:p>
          <a:p>
            <a:pPr lvl="0"/>
            <a:r>
              <a:rPr lang="en-US" dirty="0"/>
              <a:t>Face coverings, hand sanitizer, and cleaning supplies will be readily available in throughout every school. </a:t>
            </a:r>
          </a:p>
          <a:p>
            <a:pPr lvl="0"/>
            <a:r>
              <a:rPr lang="en-US" dirty="0"/>
              <a:t>Every school will have a school-based team ready to respond in the event that there is a health concern in a school. </a:t>
            </a:r>
          </a:p>
          <a:p>
            <a:pPr lvl="0"/>
            <a:r>
              <a:rPr lang="en-US" dirty="0"/>
              <a:t>Every school will have a designated isolation room for use in the event that a student becomes ill during the school day.</a:t>
            </a:r>
          </a:p>
          <a:p>
            <a:r>
              <a:rPr lang="en-US" dirty="0"/>
              <a:t>For more details on these and other policies, please visit </a:t>
            </a:r>
            <a:r>
              <a:rPr lang="en-US" u="sng" dirty="0">
                <a:hlinkClick r:id="rId2"/>
              </a:rPr>
              <a:t>schools.nyc.gov/returntoschool2020</a:t>
            </a:r>
            <a:r>
              <a:rPr lang="en-US" dirty="0"/>
              <a:t> and click “Health and Safety” for additional information and all the latest updates</a:t>
            </a:r>
            <a:r>
              <a:rPr lang="en-US" dirty="0" smtClean="0"/>
              <a:t>.</a:t>
            </a:r>
            <a:endParaRPr lang="en-US" dirty="0"/>
          </a:p>
        </p:txBody>
      </p:sp>
    </p:spTree>
    <p:extLst>
      <p:ext uri="{BB962C8B-B14F-4D97-AF65-F5344CB8AC3E}">
        <p14:creationId xmlns:p14="http://schemas.microsoft.com/office/powerpoint/2010/main" val="5703979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t>The Three </a:t>
            </a:r>
            <a:r>
              <a:rPr lang="en-US" sz="6000" b="1" dirty="0" err="1" smtClean="0"/>
              <a:t>Ws</a:t>
            </a:r>
            <a:endParaRPr lang="en-US" sz="6000" b="1" dirty="0"/>
          </a:p>
        </p:txBody>
      </p:sp>
      <p:sp>
        <p:nvSpPr>
          <p:cNvPr id="3" name="Content Placeholder 2"/>
          <p:cNvSpPr>
            <a:spLocks noGrp="1"/>
          </p:cNvSpPr>
          <p:nvPr>
            <p:ph idx="1"/>
          </p:nvPr>
        </p:nvSpPr>
        <p:spPr/>
        <p:txBody>
          <a:bodyPr>
            <a:normAutofit/>
          </a:bodyPr>
          <a:lstStyle/>
          <a:p>
            <a:r>
              <a:rPr lang="en-US" sz="4000" dirty="0" smtClean="0"/>
              <a:t>WASH YOUR HANDS</a:t>
            </a:r>
          </a:p>
          <a:p>
            <a:r>
              <a:rPr lang="en-US" sz="4000" dirty="0" smtClean="0"/>
              <a:t>WEAR A MASK</a:t>
            </a:r>
          </a:p>
          <a:p>
            <a:r>
              <a:rPr lang="en-US" sz="4000" dirty="0" smtClean="0"/>
              <a:t>WATCH YOUR DISTANCE</a:t>
            </a:r>
            <a:endParaRPr lang="en-US" sz="4000" dirty="0"/>
          </a:p>
        </p:txBody>
      </p:sp>
    </p:spTree>
    <p:extLst>
      <p:ext uri="{BB962C8B-B14F-4D97-AF65-F5344CB8AC3E}">
        <p14:creationId xmlns:p14="http://schemas.microsoft.com/office/powerpoint/2010/main" val="11674165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5368445" cy="1303867"/>
          </a:xfrm>
        </p:spPr>
        <p:txBody>
          <a:bodyPr>
            <a:noAutofit/>
          </a:bodyPr>
          <a:lstStyle/>
          <a:p>
            <a:r>
              <a:rPr lang="en-US" sz="5400" b="1" dirty="0" smtClean="0"/>
              <a:t>Family Handbook</a:t>
            </a:r>
            <a:endParaRPr lang="en-US" sz="5400" b="1" dirty="0"/>
          </a:p>
        </p:txBody>
      </p:sp>
      <p:sp>
        <p:nvSpPr>
          <p:cNvPr id="3" name="Content Placeholder 2"/>
          <p:cNvSpPr>
            <a:spLocks noGrp="1"/>
          </p:cNvSpPr>
          <p:nvPr>
            <p:ph idx="1"/>
          </p:nvPr>
        </p:nvSpPr>
        <p:spPr>
          <a:xfrm>
            <a:off x="1295401" y="2556932"/>
            <a:ext cx="5368446" cy="3318936"/>
          </a:xfrm>
        </p:spPr>
        <p:txBody>
          <a:bodyPr/>
          <a:lstStyle/>
          <a:p>
            <a:r>
              <a:rPr lang="en-US" sz="3200" dirty="0">
                <a:hlinkClick r:id="rId2"/>
              </a:rPr>
              <a:t>https://</a:t>
            </a:r>
            <a:r>
              <a:rPr lang="en-US" sz="3200" dirty="0" smtClean="0">
                <a:hlinkClick r:id="rId2"/>
              </a:rPr>
              <a:t>www.ms890.org/student-and-family-handbook.html</a:t>
            </a:r>
            <a:endParaRPr lang="en-US" sz="3200" dirty="0" smtClean="0"/>
          </a:p>
          <a:p>
            <a:pPr marL="0" indent="0">
              <a:buNone/>
            </a:pPr>
            <a:endParaRPr lang="en-US" dirty="0"/>
          </a:p>
        </p:txBody>
      </p:sp>
      <p:pic>
        <p:nvPicPr>
          <p:cNvPr id="4" name="Picture 3"/>
          <p:cNvPicPr>
            <a:picLocks noChangeAspect="1"/>
          </p:cNvPicPr>
          <p:nvPr/>
        </p:nvPicPr>
        <p:blipFill>
          <a:blip r:embed="rId3"/>
          <a:stretch>
            <a:fillRect/>
          </a:stretch>
        </p:blipFill>
        <p:spPr>
          <a:xfrm>
            <a:off x="6976998" y="982132"/>
            <a:ext cx="4074996" cy="4743450"/>
          </a:xfrm>
          <a:prstGeom prst="rect">
            <a:avLst/>
          </a:prstGeom>
        </p:spPr>
      </p:pic>
    </p:spTree>
    <p:extLst>
      <p:ext uri="{BB962C8B-B14F-4D97-AF65-F5344CB8AC3E}">
        <p14:creationId xmlns:p14="http://schemas.microsoft.com/office/powerpoint/2010/main" val="2016859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a:t>
            </a:r>
            <a:r>
              <a:rPr lang="en-US" baseline="30000" dirty="0" smtClean="0"/>
              <a:t>th</a:t>
            </a:r>
            <a:r>
              <a:rPr lang="en-US" dirty="0" smtClean="0"/>
              <a:t> Grade Staff</a:t>
            </a:r>
            <a:endParaRPr lang="en-US" dirty="0"/>
          </a:p>
        </p:txBody>
      </p:sp>
      <p:sp>
        <p:nvSpPr>
          <p:cNvPr id="3" name="Content Placeholder 2"/>
          <p:cNvSpPr>
            <a:spLocks noGrp="1"/>
          </p:cNvSpPr>
          <p:nvPr>
            <p:ph idx="1"/>
          </p:nvPr>
        </p:nvSpPr>
        <p:spPr>
          <a:xfrm>
            <a:off x="1295401" y="2556932"/>
            <a:ext cx="4515195" cy="3318936"/>
          </a:xfrm>
        </p:spPr>
        <p:txBody>
          <a:bodyPr>
            <a:normAutofit fontScale="92500" lnSpcReduction="10000"/>
          </a:bodyPr>
          <a:lstStyle/>
          <a:p>
            <a:r>
              <a:rPr lang="en-US" dirty="0" smtClean="0"/>
              <a:t>Matthew Andress – Social Studies</a:t>
            </a:r>
          </a:p>
          <a:p>
            <a:r>
              <a:rPr lang="en-US" dirty="0" smtClean="0"/>
              <a:t>Jennifer Czirr – ICT Math </a:t>
            </a:r>
          </a:p>
          <a:p>
            <a:r>
              <a:rPr lang="en-US" dirty="0" smtClean="0"/>
              <a:t>David Cummings – ICT SS</a:t>
            </a:r>
          </a:p>
          <a:p>
            <a:r>
              <a:rPr lang="en-US" dirty="0" smtClean="0"/>
              <a:t>Daniel </a:t>
            </a:r>
            <a:r>
              <a:rPr lang="en-US" dirty="0"/>
              <a:t>Golembe – ICT Science</a:t>
            </a:r>
          </a:p>
          <a:p>
            <a:r>
              <a:rPr lang="en-US" dirty="0" smtClean="0"/>
              <a:t>Audrey Lew – Science</a:t>
            </a:r>
          </a:p>
          <a:p>
            <a:r>
              <a:rPr lang="en-US" dirty="0" smtClean="0"/>
              <a:t>Thomas Masterson – ELA</a:t>
            </a:r>
          </a:p>
          <a:p>
            <a:r>
              <a:rPr lang="en-US" dirty="0" smtClean="0"/>
              <a:t>Louis Muriente – ELA </a:t>
            </a:r>
          </a:p>
          <a:p>
            <a:endParaRPr lang="en-US" dirty="0"/>
          </a:p>
        </p:txBody>
      </p:sp>
      <p:sp>
        <p:nvSpPr>
          <p:cNvPr id="4" name="Content Placeholder 2"/>
          <p:cNvSpPr txBox="1">
            <a:spLocks/>
          </p:cNvSpPr>
          <p:nvPr/>
        </p:nvSpPr>
        <p:spPr>
          <a:xfrm>
            <a:off x="6096000" y="2556932"/>
            <a:ext cx="4515195" cy="3318936"/>
          </a:xfrm>
          <a:prstGeom prst="rect">
            <a:avLst/>
          </a:prstGeom>
        </p:spPr>
        <p:txBody>
          <a:bodyPr vert="horz" lIns="91440" tIns="45720" rIns="91440" bIns="45720" rtlCol="0" anchor="t">
            <a:normAutofit fontScale="85000" lnSpcReduction="200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en-US" dirty="0" smtClean="0"/>
              <a:t>Simone Kung – Visual Art</a:t>
            </a:r>
          </a:p>
          <a:p>
            <a:r>
              <a:rPr lang="en-US" dirty="0" smtClean="0"/>
              <a:t>Brett Osswald – </a:t>
            </a:r>
            <a:r>
              <a:rPr lang="en-US" dirty="0" err="1" smtClean="0"/>
              <a:t>PhysEd</a:t>
            </a:r>
            <a:r>
              <a:rPr lang="en-US" dirty="0" smtClean="0"/>
              <a:t> / Health</a:t>
            </a:r>
          </a:p>
          <a:p>
            <a:r>
              <a:rPr lang="en-US" dirty="0" smtClean="0"/>
              <a:t>Candace Rodney - Spanish</a:t>
            </a:r>
          </a:p>
          <a:p>
            <a:r>
              <a:rPr lang="en-US" dirty="0" smtClean="0"/>
              <a:t>Cassandra Ricca – ICT ELA</a:t>
            </a:r>
          </a:p>
          <a:p>
            <a:r>
              <a:rPr lang="en-US" dirty="0" smtClean="0"/>
              <a:t>Diana Russo - Music </a:t>
            </a:r>
          </a:p>
          <a:p>
            <a:r>
              <a:rPr lang="en-US" dirty="0" smtClean="0"/>
              <a:t>Jennifer Strandberg – Math</a:t>
            </a:r>
          </a:p>
          <a:p>
            <a:r>
              <a:rPr lang="en-US" dirty="0" smtClean="0"/>
              <a:t>Dwayne Murray – SE Science/Math</a:t>
            </a:r>
          </a:p>
          <a:p>
            <a:r>
              <a:rPr lang="en-US" dirty="0" smtClean="0"/>
              <a:t>Arwa </a:t>
            </a:r>
            <a:r>
              <a:rPr lang="en-US" dirty="0" err="1" smtClean="0"/>
              <a:t>Alsayhbi</a:t>
            </a:r>
            <a:r>
              <a:rPr lang="en-US" dirty="0" smtClean="0"/>
              <a:t> – SE ELA / SS</a:t>
            </a:r>
          </a:p>
          <a:p>
            <a:endParaRPr lang="en-US" dirty="0"/>
          </a:p>
        </p:txBody>
      </p:sp>
    </p:spTree>
    <p:extLst>
      <p:ext uri="{BB962C8B-B14F-4D97-AF65-F5344CB8AC3E}">
        <p14:creationId xmlns:p14="http://schemas.microsoft.com/office/powerpoint/2010/main" val="36161730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7</a:t>
            </a:r>
            <a:r>
              <a:rPr lang="en-US" baseline="30000" dirty="0" smtClean="0"/>
              <a:t>th</a:t>
            </a:r>
            <a:r>
              <a:rPr lang="en-US" dirty="0" smtClean="0"/>
              <a:t> Grade Staff</a:t>
            </a:r>
            <a:endParaRPr lang="en-US" dirty="0"/>
          </a:p>
        </p:txBody>
      </p:sp>
      <p:sp>
        <p:nvSpPr>
          <p:cNvPr id="3" name="Content Placeholder 2"/>
          <p:cNvSpPr>
            <a:spLocks noGrp="1"/>
          </p:cNvSpPr>
          <p:nvPr>
            <p:ph idx="1"/>
          </p:nvPr>
        </p:nvSpPr>
        <p:spPr>
          <a:xfrm>
            <a:off x="1295401" y="2556932"/>
            <a:ext cx="4515195" cy="3318936"/>
          </a:xfrm>
        </p:spPr>
        <p:txBody>
          <a:bodyPr>
            <a:normAutofit fontScale="77500" lnSpcReduction="20000"/>
          </a:bodyPr>
          <a:lstStyle/>
          <a:p>
            <a:r>
              <a:rPr lang="en-US" dirty="0" smtClean="0"/>
              <a:t>Sumaiya Ahmed - Science</a:t>
            </a:r>
          </a:p>
          <a:p>
            <a:r>
              <a:rPr lang="en-US" dirty="0" smtClean="0"/>
              <a:t>Jennifer Czirr – ICT Math </a:t>
            </a:r>
          </a:p>
          <a:p>
            <a:r>
              <a:rPr lang="en-US" dirty="0" smtClean="0"/>
              <a:t>David Cummings – ICT SS</a:t>
            </a:r>
          </a:p>
          <a:p>
            <a:r>
              <a:rPr lang="en-US" dirty="0" smtClean="0"/>
              <a:t>Daniel </a:t>
            </a:r>
            <a:r>
              <a:rPr lang="en-US" dirty="0"/>
              <a:t>Golembe – ICT </a:t>
            </a:r>
            <a:r>
              <a:rPr lang="en-US" dirty="0" smtClean="0"/>
              <a:t>Science</a:t>
            </a:r>
          </a:p>
          <a:p>
            <a:r>
              <a:rPr lang="en-US" dirty="0"/>
              <a:t>Dwayne Murray – SE Science/Math</a:t>
            </a:r>
          </a:p>
          <a:p>
            <a:r>
              <a:rPr lang="en-US" dirty="0"/>
              <a:t>Arwa </a:t>
            </a:r>
            <a:r>
              <a:rPr lang="en-US" dirty="0" err="1"/>
              <a:t>Alsayhbi</a:t>
            </a:r>
            <a:r>
              <a:rPr lang="en-US" dirty="0"/>
              <a:t> – SE ELA / SS</a:t>
            </a:r>
          </a:p>
          <a:p>
            <a:r>
              <a:rPr lang="en-US" dirty="0" smtClean="0"/>
              <a:t>Cassandra </a:t>
            </a:r>
            <a:r>
              <a:rPr lang="en-US" dirty="0"/>
              <a:t>Ricca – ICT ELA</a:t>
            </a:r>
          </a:p>
          <a:p>
            <a:r>
              <a:rPr lang="en-US" dirty="0" smtClean="0"/>
              <a:t>Paige Sassu– ELA</a:t>
            </a:r>
          </a:p>
          <a:p>
            <a:r>
              <a:rPr lang="en-US" dirty="0" smtClean="0"/>
              <a:t>Louis Muriente – ELA </a:t>
            </a:r>
            <a:endParaRPr lang="en-US" dirty="0"/>
          </a:p>
        </p:txBody>
      </p:sp>
      <p:sp>
        <p:nvSpPr>
          <p:cNvPr id="4" name="Content Placeholder 2"/>
          <p:cNvSpPr txBox="1">
            <a:spLocks/>
          </p:cNvSpPr>
          <p:nvPr/>
        </p:nvSpPr>
        <p:spPr>
          <a:xfrm>
            <a:off x="6096000" y="2556932"/>
            <a:ext cx="4800598" cy="3318936"/>
          </a:xfrm>
          <a:prstGeom prst="rect">
            <a:avLst/>
          </a:prstGeom>
        </p:spPr>
        <p:txBody>
          <a:bodyPr vert="horz" lIns="91440" tIns="45720" rIns="91440" bIns="45720" rtlCol="0" anchor="t">
            <a:normAutofit fontScale="92500" lnSpcReduction="100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en-US" dirty="0" smtClean="0"/>
              <a:t>Simone Kung – Visual Art</a:t>
            </a:r>
          </a:p>
          <a:p>
            <a:r>
              <a:rPr lang="en-US" dirty="0" smtClean="0"/>
              <a:t>Brett Osswald – </a:t>
            </a:r>
            <a:r>
              <a:rPr lang="en-US" dirty="0" err="1" smtClean="0"/>
              <a:t>PhysEd</a:t>
            </a:r>
            <a:r>
              <a:rPr lang="en-US" dirty="0" smtClean="0"/>
              <a:t> / Health</a:t>
            </a:r>
          </a:p>
          <a:p>
            <a:r>
              <a:rPr lang="en-US" dirty="0" smtClean="0"/>
              <a:t>Georgia Karantzalis - </a:t>
            </a:r>
            <a:r>
              <a:rPr lang="en-US" dirty="0" err="1"/>
              <a:t>PhysEd</a:t>
            </a:r>
            <a:r>
              <a:rPr lang="en-US" dirty="0"/>
              <a:t> / Health</a:t>
            </a:r>
          </a:p>
          <a:p>
            <a:r>
              <a:rPr lang="en-US" dirty="0" smtClean="0"/>
              <a:t>Candace Rodney - Spanish</a:t>
            </a:r>
          </a:p>
          <a:p>
            <a:r>
              <a:rPr lang="en-US" dirty="0" smtClean="0"/>
              <a:t>Diana Russo - Music </a:t>
            </a:r>
          </a:p>
          <a:p>
            <a:r>
              <a:rPr lang="en-US" dirty="0" smtClean="0"/>
              <a:t>Sandy Rose Rolon– Math</a:t>
            </a:r>
          </a:p>
          <a:p>
            <a:r>
              <a:rPr lang="en-US" dirty="0" smtClean="0"/>
              <a:t>Joseph Sixta – Social Studies</a:t>
            </a:r>
          </a:p>
          <a:p>
            <a:endParaRPr lang="en-US" dirty="0" smtClean="0"/>
          </a:p>
          <a:p>
            <a:endParaRPr lang="en-US" dirty="0"/>
          </a:p>
        </p:txBody>
      </p:sp>
    </p:spTree>
    <p:extLst>
      <p:ext uri="{BB962C8B-B14F-4D97-AF65-F5344CB8AC3E}">
        <p14:creationId xmlns:p14="http://schemas.microsoft.com/office/powerpoint/2010/main" val="27063564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a:t>
            </a:r>
            <a:r>
              <a:rPr lang="en-US" baseline="30000" dirty="0" smtClean="0"/>
              <a:t>th</a:t>
            </a:r>
            <a:r>
              <a:rPr lang="en-US" dirty="0" smtClean="0"/>
              <a:t> Grade Staff</a:t>
            </a:r>
            <a:endParaRPr lang="en-US" dirty="0"/>
          </a:p>
        </p:txBody>
      </p:sp>
      <p:sp>
        <p:nvSpPr>
          <p:cNvPr id="3" name="Content Placeholder 2"/>
          <p:cNvSpPr>
            <a:spLocks noGrp="1"/>
          </p:cNvSpPr>
          <p:nvPr>
            <p:ph idx="1"/>
          </p:nvPr>
        </p:nvSpPr>
        <p:spPr>
          <a:xfrm>
            <a:off x="1295401" y="2556932"/>
            <a:ext cx="4515195" cy="3318936"/>
          </a:xfrm>
        </p:spPr>
        <p:txBody>
          <a:bodyPr>
            <a:normAutofit fontScale="77500" lnSpcReduction="20000"/>
          </a:bodyPr>
          <a:lstStyle/>
          <a:p>
            <a:r>
              <a:rPr lang="en-US" dirty="0" smtClean="0"/>
              <a:t>Mohamed Ali- Science</a:t>
            </a:r>
          </a:p>
          <a:p>
            <a:r>
              <a:rPr lang="en-US" dirty="0" smtClean="0"/>
              <a:t>Jennifer Czirr – ICT Math </a:t>
            </a:r>
          </a:p>
          <a:p>
            <a:r>
              <a:rPr lang="en-US" dirty="0" smtClean="0"/>
              <a:t>David Cummings – ICT SS</a:t>
            </a:r>
          </a:p>
          <a:p>
            <a:r>
              <a:rPr lang="en-US" dirty="0" smtClean="0"/>
              <a:t>Daniel </a:t>
            </a:r>
            <a:r>
              <a:rPr lang="en-US" dirty="0"/>
              <a:t>Golembe – ICT </a:t>
            </a:r>
            <a:r>
              <a:rPr lang="en-US" dirty="0" smtClean="0"/>
              <a:t>Science</a:t>
            </a:r>
          </a:p>
          <a:p>
            <a:r>
              <a:rPr lang="en-US" dirty="0"/>
              <a:t>Dwayne Murray – SE Science/Math</a:t>
            </a:r>
          </a:p>
          <a:p>
            <a:r>
              <a:rPr lang="en-US" dirty="0"/>
              <a:t>Arwa </a:t>
            </a:r>
            <a:r>
              <a:rPr lang="en-US" dirty="0" err="1"/>
              <a:t>Alsayhbi</a:t>
            </a:r>
            <a:r>
              <a:rPr lang="en-US" dirty="0"/>
              <a:t> – SE ELA / SS</a:t>
            </a:r>
          </a:p>
          <a:p>
            <a:r>
              <a:rPr lang="en-US" dirty="0" smtClean="0"/>
              <a:t>Cassandra </a:t>
            </a:r>
            <a:r>
              <a:rPr lang="en-US" dirty="0"/>
              <a:t>Ricca – ICT ELA</a:t>
            </a:r>
          </a:p>
          <a:p>
            <a:r>
              <a:rPr lang="en-US" dirty="0" smtClean="0"/>
              <a:t>Robert Freeman– ELA</a:t>
            </a:r>
          </a:p>
          <a:p>
            <a:r>
              <a:rPr lang="en-US" dirty="0" smtClean="0"/>
              <a:t>Louis Muriente – ELA </a:t>
            </a:r>
            <a:endParaRPr lang="en-US" dirty="0"/>
          </a:p>
        </p:txBody>
      </p:sp>
      <p:sp>
        <p:nvSpPr>
          <p:cNvPr id="4" name="Content Placeholder 2"/>
          <p:cNvSpPr txBox="1">
            <a:spLocks/>
          </p:cNvSpPr>
          <p:nvPr/>
        </p:nvSpPr>
        <p:spPr>
          <a:xfrm>
            <a:off x="6096000" y="2556932"/>
            <a:ext cx="4800598" cy="3318936"/>
          </a:xfrm>
          <a:prstGeom prst="rect">
            <a:avLst/>
          </a:prstGeom>
        </p:spPr>
        <p:txBody>
          <a:bodyPr vert="horz" lIns="91440" tIns="45720" rIns="91440" bIns="45720" rtlCol="0" anchor="t">
            <a:normAutofit lnSpcReduction="100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en-US" dirty="0" smtClean="0"/>
              <a:t>Simone Kung – Visual Art</a:t>
            </a:r>
          </a:p>
          <a:p>
            <a:r>
              <a:rPr lang="en-US" dirty="0" smtClean="0"/>
              <a:t>Georgia Karantzalis - </a:t>
            </a:r>
            <a:r>
              <a:rPr lang="en-US" dirty="0" err="1"/>
              <a:t>PhysEd</a:t>
            </a:r>
            <a:r>
              <a:rPr lang="en-US" dirty="0"/>
              <a:t> / Health</a:t>
            </a:r>
          </a:p>
          <a:p>
            <a:r>
              <a:rPr lang="en-US" dirty="0" smtClean="0"/>
              <a:t>Candace Rodney - Spanish</a:t>
            </a:r>
          </a:p>
          <a:p>
            <a:r>
              <a:rPr lang="en-US" dirty="0" smtClean="0"/>
              <a:t>Diana Russo - Music </a:t>
            </a:r>
          </a:p>
          <a:p>
            <a:r>
              <a:rPr lang="en-US" dirty="0" smtClean="0"/>
              <a:t>James Enny– Social Studies</a:t>
            </a:r>
          </a:p>
          <a:p>
            <a:r>
              <a:rPr lang="en-US" dirty="0" smtClean="0"/>
              <a:t>Rachel Zweig – Theater Arts</a:t>
            </a:r>
          </a:p>
          <a:p>
            <a:endParaRPr lang="en-US" dirty="0" smtClean="0"/>
          </a:p>
          <a:p>
            <a:endParaRPr lang="en-US" dirty="0"/>
          </a:p>
        </p:txBody>
      </p:sp>
    </p:spTree>
    <p:extLst>
      <p:ext uri="{BB962C8B-B14F-4D97-AF65-F5344CB8AC3E}">
        <p14:creationId xmlns:p14="http://schemas.microsoft.com/office/powerpoint/2010/main" val="295046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Paraprofessionals / Teacher Assistants	</a:t>
            </a:r>
            <a:endParaRPr lang="en-US" dirty="0"/>
          </a:p>
        </p:txBody>
      </p:sp>
      <p:sp>
        <p:nvSpPr>
          <p:cNvPr id="3" name="Content Placeholder 2"/>
          <p:cNvSpPr>
            <a:spLocks noGrp="1"/>
          </p:cNvSpPr>
          <p:nvPr>
            <p:ph idx="1"/>
          </p:nvPr>
        </p:nvSpPr>
        <p:spPr/>
        <p:txBody>
          <a:bodyPr/>
          <a:lstStyle/>
          <a:p>
            <a:r>
              <a:rPr lang="en-US" dirty="0" smtClean="0"/>
              <a:t>Jael Aly</a:t>
            </a:r>
          </a:p>
          <a:p>
            <a:r>
              <a:rPr lang="en-US" dirty="0" smtClean="0"/>
              <a:t>Noel Genao</a:t>
            </a:r>
          </a:p>
          <a:p>
            <a:r>
              <a:rPr lang="en-US" dirty="0" smtClean="0"/>
              <a:t>Sarah Gerard</a:t>
            </a:r>
          </a:p>
          <a:p>
            <a:r>
              <a:rPr lang="en-US" dirty="0" smtClean="0"/>
              <a:t>Letice Cox</a:t>
            </a:r>
          </a:p>
          <a:p>
            <a:r>
              <a:rPr lang="en-US" dirty="0" smtClean="0"/>
              <a:t>Rebecca Adelphin</a:t>
            </a:r>
            <a:endParaRPr lang="en-US" dirty="0"/>
          </a:p>
        </p:txBody>
      </p:sp>
    </p:spTree>
    <p:extLst>
      <p:ext uri="{BB962C8B-B14F-4D97-AF65-F5344CB8AC3E}">
        <p14:creationId xmlns:p14="http://schemas.microsoft.com/office/powerpoint/2010/main" val="11525158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Office &amp; Support Staff </a:t>
            </a:r>
            <a:endParaRPr lang="en-US" dirty="0"/>
          </a:p>
        </p:txBody>
      </p:sp>
      <p:sp>
        <p:nvSpPr>
          <p:cNvPr id="3" name="Content Placeholder 2"/>
          <p:cNvSpPr>
            <a:spLocks noGrp="1"/>
          </p:cNvSpPr>
          <p:nvPr>
            <p:ph idx="1"/>
          </p:nvPr>
        </p:nvSpPr>
        <p:spPr/>
        <p:txBody>
          <a:bodyPr>
            <a:normAutofit lnSpcReduction="10000"/>
          </a:bodyPr>
          <a:lstStyle/>
          <a:p>
            <a:r>
              <a:rPr lang="en-US" dirty="0" smtClean="0"/>
              <a:t>Zahira Manzueta – Secretary</a:t>
            </a:r>
          </a:p>
          <a:p>
            <a:r>
              <a:rPr lang="en-US" dirty="0" smtClean="0"/>
              <a:t>Tricia </a:t>
            </a:r>
            <a:r>
              <a:rPr lang="en-US" dirty="0" err="1" smtClean="0"/>
              <a:t>LoConte</a:t>
            </a:r>
            <a:r>
              <a:rPr lang="en-US" dirty="0" smtClean="0"/>
              <a:t> – School Aide / Attendance</a:t>
            </a:r>
          </a:p>
          <a:p>
            <a:r>
              <a:rPr lang="en-US" dirty="0" smtClean="0"/>
              <a:t>Nekeisha Bernard – School Aide</a:t>
            </a:r>
          </a:p>
          <a:p>
            <a:r>
              <a:rPr lang="en-US" dirty="0" smtClean="0"/>
              <a:t>Susanna Thomas – School Aide</a:t>
            </a:r>
          </a:p>
          <a:p>
            <a:r>
              <a:rPr lang="en-US" dirty="0" smtClean="0"/>
              <a:t>Gregory Mellon – Psychologist</a:t>
            </a:r>
          </a:p>
          <a:p>
            <a:r>
              <a:rPr lang="en-US" dirty="0" smtClean="0"/>
              <a:t>Cynthia Jerome – Family Worker</a:t>
            </a:r>
          </a:p>
          <a:p>
            <a:r>
              <a:rPr lang="en-US" dirty="0" smtClean="0"/>
              <a:t>Caroline Turner – Guidance Counselor</a:t>
            </a:r>
            <a:endParaRPr lang="en-US" dirty="0"/>
          </a:p>
        </p:txBody>
      </p:sp>
    </p:spTree>
    <p:extLst>
      <p:ext uri="{BB962C8B-B14F-4D97-AF65-F5344CB8AC3E}">
        <p14:creationId xmlns:p14="http://schemas.microsoft.com/office/powerpoint/2010/main" val="9214987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information	</a:t>
            </a:r>
            <a:endParaRPr lang="en-US" dirty="0"/>
          </a:p>
        </p:txBody>
      </p:sp>
      <p:sp>
        <p:nvSpPr>
          <p:cNvPr id="3" name="Content Placeholder 2"/>
          <p:cNvSpPr>
            <a:spLocks noGrp="1"/>
          </p:cNvSpPr>
          <p:nvPr>
            <p:ph idx="1"/>
          </p:nvPr>
        </p:nvSpPr>
        <p:spPr/>
        <p:txBody>
          <a:bodyPr/>
          <a:lstStyle/>
          <a:p>
            <a:r>
              <a:rPr lang="en-US" dirty="0" smtClean="0"/>
              <a:t>Mr. Frangella (Principal)– </a:t>
            </a:r>
            <a:r>
              <a:rPr lang="en-US" dirty="0" smtClean="0">
                <a:hlinkClick r:id="rId2"/>
              </a:rPr>
              <a:t>nfrangella@schools.nyc.gov</a:t>
            </a:r>
            <a:r>
              <a:rPr lang="en-US" dirty="0" smtClean="0"/>
              <a:t>    646-926-6396</a:t>
            </a:r>
          </a:p>
          <a:p>
            <a:r>
              <a:rPr lang="en-US" dirty="0" smtClean="0"/>
              <a:t>Ms. Votinelli (AP)– </a:t>
            </a:r>
            <a:r>
              <a:rPr lang="en-US" dirty="0" smtClean="0">
                <a:hlinkClick r:id="rId3"/>
              </a:rPr>
              <a:t>gvotine@schools.nyc.gov</a:t>
            </a:r>
            <a:endParaRPr lang="en-US" dirty="0" smtClean="0"/>
          </a:p>
          <a:p>
            <a:r>
              <a:rPr lang="en-US" dirty="0" smtClean="0"/>
              <a:t>Ms. Lopez  (Parent Coordinator) – </a:t>
            </a:r>
            <a:r>
              <a:rPr lang="en-US" dirty="0" smtClean="0">
                <a:hlinkClick r:id="rId4"/>
              </a:rPr>
              <a:t>mlopezurena@schools.nyc.gov</a:t>
            </a:r>
            <a:r>
              <a:rPr lang="en-US" dirty="0" smtClean="0"/>
              <a:t> </a:t>
            </a:r>
          </a:p>
          <a:p>
            <a:r>
              <a:rPr lang="en-US" dirty="0" smtClean="0"/>
              <a:t>Main Office – 929-397-9200 </a:t>
            </a:r>
          </a:p>
          <a:p>
            <a:endParaRPr lang="en-US" dirty="0" smtClean="0"/>
          </a:p>
          <a:p>
            <a:endParaRPr lang="en-US" dirty="0"/>
          </a:p>
        </p:txBody>
      </p:sp>
    </p:spTree>
    <p:extLst>
      <p:ext uri="{BB962C8B-B14F-4D97-AF65-F5344CB8AC3E}">
        <p14:creationId xmlns:p14="http://schemas.microsoft.com/office/powerpoint/2010/main" val="183706602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CD3696FEBBAAB448FCEDC69D4AC6EFB" ma:contentTypeVersion="17" ma:contentTypeDescription="Create a new document." ma:contentTypeScope="" ma:versionID="fd8e2832fb89cdc07df1311eed2edc98">
  <xsd:schema xmlns:xsd="http://www.w3.org/2001/XMLSchema" xmlns:xs="http://www.w3.org/2001/XMLSchema" xmlns:p="http://schemas.microsoft.com/office/2006/metadata/properties" xmlns:ns1="http://schemas.microsoft.com/sharepoint/v3" xmlns:ns3="67dc511c-e166-4460-b843-1a50edd07a09" xmlns:ns4="739b0efc-f6e4-4fba-8961-e0df58bc8ad4" targetNamespace="http://schemas.microsoft.com/office/2006/metadata/properties" ma:root="true" ma:fieldsID="f382a7a1baf0a84b9b0eda3abc73cd20" ns1:_="" ns3:_="" ns4:_="">
    <xsd:import namespace="http://schemas.microsoft.com/sharepoint/v3"/>
    <xsd:import namespace="67dc511c-e166-4460-b843-1a50edd07a09"/>
    <xsd:import namespace="739b0efc-f6e4-4fba-8961-e0df58bc8ad4"/>
    <xsd:element name="properties">
      <xsd:complexType>
        <xsd:sequence>
          <xsd:element name="documentManagement">
            <xsd:complexType>
              <xsd:all>
                <xsd:element ref="ns3:SharedWithUsers" minOccurs="0"/>
                <xsd:element ref="ns3:SharedWithDetails" minOccurs="0"/>
                <xsd:element ref="ns3:SharingHintHash" minOccurs="0"/>
                <xsd:element ref="ns3:LastSharedByUser" minOccurs="0"/>
                <xsd:element ref="ns3:LastSharedByTime" minOccurs="0"/>
                <xsd:element ref="ns4:MediaServiceMetadata" minOccurs="0"/>
                <xsd:element ref="ns4:MediaServiceFastMetadata" minOccurs="0"/>
                <xsd:element ref="ns4:MediaServiceDateTaken" minOccurs="0"/>
                <xsd:element ref="ns4:MediaServiceAutoTags" minOccurs="0"/>
                <xsd:element ref="ns4:MediaServiceOCR" minOccurs="0"/>
                <xsd:element ref="ns1:_ip_UnifiedCompliancePolicyProperties" minOccurs="0"/>
                <xsd:element ref="ns1:_ip_UnifiedCompliancePolicyUIAction" minOccurs="0"/>
                <xsd:element ref="ns4:MediaServiceAutoKeyPoints" minOccurs="0"/>
                <xsd:element ref="ns4:MediaServiceKeyPoints" minOccurs="0"/>
                <xsd:element ref="ns4:MediaServiceLocation"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Unified Compliance Policy Properties" ma:hidden="true" ma:internalName="_ip_UnifiedCompliancePolicyProperties">
      <xsd:simpleType>
        <xsd:restriction base="dms:Note"/>
      </xsd:simpleType>
    </xsd:element>
    <xsd:element name="_ip_UnifiedCompliancePolicyUIAction" ma:index="1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7dc511c-e166-4460-b843-1a50edd07a09"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739b0efc-f6e4-4fba-8961-e0df58bc8ad4"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internalName="MediaServiceAutoTags"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ServiceLocation" ma:index="22" nillable="true" ma:displayName="Location" ma:internalName="MediaServiceLocation" ma:readOnly="true">
      <xsd:simpleType>
        <xsd:restriction base="dms:Text"/>
      </xsd:simpleType>
    </xsd:element>
    <xsd:element name="MediaServiceGenerationTime" ma:index="23" nillable="true" ma:displayName="MediaServiceGenerationTime" ma:hidden="true" ma:internalName="MediaServiceGenerationTime" ma:readOnly="true">
      <xsd:simpleType>
        <xsd:restriction base="dms:Text"/>
      </xsd:simpleType>
    </xsd:element>
    <xsd:element name="MediaServiceEventHashCode" ma:index="24"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066BA76E-EA45-42A9-986F-30A3E967CC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7dc511c-e166-4460-b843-1a50edd07a09"/>
    <ds:schemaRef ds:uri="739b0efc-f6e4-4fba-8961-e0df58bc8ad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FD41BA2-4C17-4DA9-B066-7FECE77B5EF9}">
  <ds:schemaRefs>
    <ds:schemaRef ds:uri="http://schemas.microsoft.com/sharepoint/v3/contenttype/forms"/>
  </ds:schemaRefs>
</ds:datastoreItem>
</file>

<file path=customXml/itemProps3.xml><?xml version="1.0" encoding="utf-8"?>
<ds:datastoreItem xmlns:ds="http://schemas.openxmlformats.org/officeDocument/2006/customXml" ds:itemID="{DE9F5329-2884-48C4-9BD3-7189570FE652}">
  <ds:schemaRefs>
    <ds:schemaRef ds:uri="http://schemas.microsoft.com/office/2006/metadata/properties"/>
    <ds:schemaRef ds:uri="http://schemas.microsoft.com/sharepoint/v3"/>
    <ds:schemaRef ds:uri="http://purl.org/dc/terms/"/>
    <ds:schemaRef ds:uri="http://schemas.openxmlformats.org/package/2006/metadata/core-properties"/>
    <ds:schemaRef ds:uri="67dc511c-e166-4460-b843-1a50edd07a09"/>
    <ds:schemaRef ds:uri="http://schemas.microsoft.com/office/2006/documentManagement/types"/>
    <ds:schemaRef ds:uri="739b0efc-f6e4-4fba-8961-e0df58bc8ad4"/>
    <ds:schemaRef ds:uri="http://purl.org/dc/elements/1.1/"/>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Organic</Template>
  <TotalTime>216</TotalTime>
  <Words>1372</Words>
  <Application>Microsoft Office PowerPoint</Application>
  <PresentationFormat>Widescreen</PresentationFormat>
  <Paragraphs>165</Paragraphs>
  <Slides>33</Slides>
  <Notes>0</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37" baseType="lpstr">
      <vt:lpstr>Arial</vt:lpstr>
      <vt:lpstr>Garamond</vt:lpstr>
      <vt:lpstr>Organic</vt:lpstr>
      <vt:lpstr>Adobe Acrobat Document</vt:lpstr>
      <vt:lpstr>MS 890 Student and Parent Information Session </vt:lpstr>
      <vt:lpstr>Sign In Please </vt:lpstr>
      <vt:lpstr>Agenda</vt:lpstr>
      <vt:lpstr>6th Grade Staff</vt:lpstr>
      <vt:lpstr>7th Grade Staff</vt:lpstr>
      <vt:lpstr>8th Grade Staff</vt:lpstr>
      <vt:lpstr>Paraprofessionals / Teacher Assistants </vt:lpstr>
      <vt:lpstr>Office &amp; Support Staff </vt:lpstr>
      <vt:lpstr>Contact information </vt:lpstr>
      <vt:lpstr>COVID 19 TESTING</vt:lpstr>
      <vt:lpstr>COHORT CALENDAR  IN PERSON BLENDED LEARNING</vt:lpstr>
      <vt:lpstr>What if students come on the wrong day?</vt:lpstr>
      <vt:lpstr>PowerPoint Presentation</vt:lpstr>
      <vt:lpstr>PowerPoint Presentation</vt:lpstr>
      <vt:lpstr>Classroom Assignments</vt:lpstr>
      <vt:lpstr>PowerPoint Presentation</vt:lpstr>
      <vt:lpstr>Breakfast </vt:lpstr>
      <vt:lpstr>PowerPoint Presentation</vt:lpstr>
      <vt:lpstr>Health Screenings @ Entry</vt:lpstr>
      <vt:lpstr>PowerPoint Presentation</vt:lpstr>
      <vt:lpstr>OUTDOOR LEARNING</vt:lpstr>
      <vt:lpstr>Setting up Student Email </vt:lpstr>
      <vt:lpstr>PowerPoint Presentation</vt:lpstr>
      <vt:lpstr>Remote Learning Protocols for Students on Zoom &amp; Google Classroom  </vt:lpstr>
      <vt:lpstr>Information about Google Classroom</vt:lpstr>
      <vt:lpstr>Guidance on iPad Requests and Returns</vt:lpstr>
      <vt:lpstr>AFTER SCHOOL</vt:lpstr>
      <vt:lpstr>PowerPoint Presentation</vt:lpstr>
      <vt:lpstr>Support School Funding</vt:lpstr>
      <vt:lpstr>PowerPoint Presentation</vt:lpstr>
      <vt:lpstr>Overall Health and Safety Protocols for Every School</vt:lpstr>
      <vt:lpstr>The Three Ws</vt:lpstr>
      <vt:lpstr>Family Handbook</vt:lpstr>
    </vt:vector>
  </TitlesOfParts>
  <Company>NYCDoE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MS 890 Student and Parent Information Session</dc:title>
  <dc:creator>Frangella Nicholas</dc:creator>
  <cp:lastModifiedBy>Frangella Nicholas</cp:lastModifiedBy>
  <cp:revision>17</cp:revision>
  <dcterms:created xsi:type="dcterms:W3CDTF">2020-09-03T14:30:49Z</dcterms:created>
  <dcterms:modified xsi:type="dcterms:W3CDTF">2020-09-03T18:07:27Z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0x0101008CD3696FEBBAAB448FCEDC69D4AC6EFB</vt:lpwstr>
  </property>
</Properties>
</file>